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18"/>
  </p:notesMasterIdLst>
  <p:sldIdLst>
    <p:sldId id="268" r:id="rId2"/>
    <p:sldId id="304" r:id="rId3"/>
    <p:sldId id="4113" r:id="rId4"/>
    <p:sldId id="4114" r:id="rId5"/>
    <p:sldId id="4116" r:id="rId6"/>
    <p:sldId id="281" r:id="rId7"/>
    <p:sldId id="4112" r:id="rId8"/>
    <p:sldId id="4067" r:id="rId9"/>
    <p:sldId id="4111" r:id="rId10"/>
    <p:sldId id="4117" r:id="rId11"/>
    <p:sldId id="4075" r:id="rId12"/>
    <p:sldId id="4118" r:id="rId13"/>
    <p:sldId id="4115" r:id="rId14"/>
    <p:sldId id="4061" r:id="rId15"/>
    <p:sldId id="305" r:id="rId16"/>
    <p:sldId id="411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87040" autoAdjust="0"/>
  </p:normalViewPr>
  <p:slideViewPr>
    <p:cSldViewPr snapToGrid="0">
      <p:cViewPr>
        <p:scale>
          <a:sx n="160" d="100"/>
          <a:sy n="160" d="100"/>
        </p:scale>
        <p:origin x="208" y="-2976"/>
      </p:cViewPr>
      <p:guideLst/>
    </p:cSldViewPr>
  </p:slideViewPr>
  <p:outlineViewPr>
    <p:cViewPr>
      <p:scale>
        <a:sx n="33" d="100"/>
        <a:sy n="33" d="100"/>
      </p:scale>
      <p:origin x="0" y="0"/>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B12BA2-8A91-4386-86E9-1D63BF4D9130}" type="doc">
      <dgm:prSet loTypeId="urn:microsoft.com/office/officeart/2005/8/layout/radial6" loCatId="cycle" qsTypeId="urn:microsoft.com/office/officeart/2005/8/quickstyle/simple1" qsCatId="simple" csTypeId="urn:microsoft.com/office/officeart/2005/8/colors/accent1_3" csCatId="accent1" phldr="1"/>
      <dgm:spPr/>
      <dgm:t>
        <a:bodyPr/>
        <a:lstStyle/>
        <a:p>
          <a:endParaRPr lang="el-GR"/>
        </a:p>
      </dgm:t>
    </dgm:pt>
    <dgm:pt modelId="{42FD9A85-6834-4F82-B744-A01C850308D1}">
      <dgm:prSet phldrT="[Κείμενο]"/>
      <dgm:spPr/>
      <dgm:t>
        <a:bodyPr/>
        <a:lstStyle/>
        <a:p>
          <a:r>
            <a:rPr lang="en-US" dirty="0">
              <a:latin typeface="Lato Light" panose="020F0502020204030203" pitchFamily="34" charset="0"/>
              <a:ea typeface="Lato Light" panose="020F0502020204030203" pitchFamily="34" charset="0"/>
              <a:cs typeface="Lato Light" panose="020F0502020204030203" pitchFamily="34" charset="0"/>
            </a:rPr>
            <a:t>COMFORTAGE</a:t>
          </a:r>
          <a:endParaRPr lang="el-GR" dirty="0">
            <a:latin typeface="Lato Light" panose="020F0502020204030203" pitchFamily="34" charset="0"/>
            <a:ea typeface="Lato Light" panose="020F0502020204030203" pitchFamily="34" charset="0"/>
            <a:cs typeface="Lato Light" panose="020F0502020204030203" pitchFamily="34" charset="0"/>
          </a:endParaRPr>
        </a:p>
      </dgm:t>
    </dgm:pt>
    <dgm:pt modelId="{B7F32B46-3C1D-4045-9507-F0652848EE77}" type="parTrans" cxnId="{851FEC65-BD0E-4CCA-BFC2-B29F5C5870BA}">
      <dgm:prSet/>
      <dgm:spPr/>
      <dgm:t>
        <a:bodyPr/>
        <a:lstStyle/>
        <a:p>
          <a:endParaRPr lang="el-GR"/>
        </a:p>
      </dgm:t>
    </dgm:pt>
    <dgm:pt modelId="{EE42C34F-5AA7-49E0-AC2C-99165BEB888A}" type="sibTrans" cxnId="{851FEC65-BD0E-4CCA-BFC2-B29F5C5870BA}">
      <dgm:prSet/>
      <dgm:spPr/>
      <dgm:t>
        <a:bodyPr/>
        <a:lstStyle/>
        <a:p>
          <a:endParaRPr lang="el-GR"/>
        </a:p>
      </dgm:t>
    </dgm:pt>
    <dgm:pt modelId="{B3C586F8-0EE4-4791-BC44-6804359EDC45}">
      <dgm:prSet phldrT="[Κείμενο]"/>
      <dgm:spPr/>
      <dgm:t>
        <a:bodyPr/>
        <a:lstStyle/>
        <a:p>
          <a:r>
            <a:rPr lang="en-US" dirty="0">
              <a:latin typeface="Lato Light" panose="020F0502020204030203" pitchFamily="34" charset="0"/>
              <a:ea typeface="Lato Light" panose="020F0502020204030203" pitchFamily="34" charset="0"/>
              <a:cs typeface="Lato Light" panose="020F0502020204030203" pitchFamily="34" charset="0"/>
            </a:rPr>
            <a:t>Patient Stratification</a:t>
          </a:r>
          <a:endParaRPr lang="el-GR" dirty="0">
            <a:latin typeface="Lato Light" panose="020F0502020204030203" pitchFamily="34" charset="0"/>
            <a:ea typeface="Lato Light" panose="020F0502020204030203" pitchFamily="34" charset="0"/>
            <a:cs typeface="Lato Light" panose="020F0502020204030203" pitchFamily="34" charset="0"/>
          </a:endParaRPr>
        </a:p>
      </dgm:t>
    </dgm:pt>
    <dgm:pt modelId="{B7C8AC94-44FE-4E11-BA7F-04C004394A0F}" type="parTrans" cxnId="{C38436A0-81EB-44FF-8421-F8AE2EACFF12}">
      <dgm:prSet/>
      <dgm:spPr/>
      <dgm:t>
        <a:bodyPr/>
        <a:lstStyle/>
        <a:p>
          <a:endParaRPr lang="el-GR"/>
        </a:p>
      </dgm:t>
    </dgm:pt>
    <dgm:pt modelId="{1D2D9B3C-2EF6-4FEF-9C1B-63ABDCFE924D}" type="sibTrans" cxnId="{C38436A0-81EB-44FF-8421-F8AE2EACFF12}">
      <dgm:prSet/>
      <dgm:spPr/>
      <dgm:t>
        <a:bodyPr/>
        <a:lstStyle/>
        <a:p>
          <a:endParaRPr lang="el-GR"/>
        </a:p>
      </dgm:t>
    </dgm:pt>
    <dgm:pt modelId="{70A55EB6-6196-4DFB-B0CB-0663987BE06B}">
      <dgm:prSet phldrT="[Κείμενο]"/>
      <dgm:spPr/>
      <dgm:t>
        <a:bodyPr/>
        <a:lstStyle/>
        <a:p>
          <a:r>
            <a:rPr lang="en-US" dirty="0">
              <a:latin typeface="Lato Light" panose="020F0502020204030203" pitchFamily="34" charset="0"/>
              <a:ea typeface="Lato Light" panose="020F0502020204030203" pitchFamily="34" charset="0"/>
              <a:cs typeface="Lato Light" panose="020F0502020204030203" pitchFamily="34" charset="0"/>
            </a:rPr>
            <a:t>Training and Digital Literacy</a:t>
          </a:r>
          <a:endParaRPr lang="el-GR" dirty="0">
            <a:latin typeface="Lato Light" panose="020F0502020204030203" pitchFamily="34" charset="0"/>
            <a:ea typeface="Lato Light" panose="020F0502020204030203" pitchFamily="34" charset="0"/>
            <a:cs typeface="Lato Light" panose="020F0502020204030203" pitchFamily="34" charset="0"/>
          </a:endParaRPr>
        </a:p>
      </dgm:t>
    </dgm:pt>
    <dgm:pt modelId="{05E72854-B6E0-474D-8E2D-D1CD8523C04B}" type="parTrans" cxnId="{2837552E-E4EC-4E92-A9B9-6096BAE36C50}">
      <dgm:prSet/>
      <dgm:spPr/>
      <dgm:t>
        <a:bodyPr/>
        <a:lstStyle/>
        <a:p>
          <a:endParaRPr lang="el-GR"/>
        </a:p>
      </dgm:t>
    </dgm:pt>
    <dgm:pt modelId="{ABA8CDB5-6589-4CC6-B22D-B8560ED12368}" type="sibTrans" cxnId="{2837552E-E4EC-4E92-A9B9-6096BAE36C50}">
      <dgm:prSet/>
      <dgm:spPr/>
      <dgm:t>
        <a:bodyPr/>
        <a:lstStyle/>
        <a:p>
          <a:endParaRPr lang="el-GR"/>
        </a:p>
      </dgm:t>
    </dgm:pt>
    <dgm:pt modelId="{20262F2A-B939-4602-9BB1-715CAAED2846}">
      <dgm:prSet phldrT="[Κείμενο]"/>
      <dgm:spPr/>
      <dgm:t>
        <a:bodyPr/>
        <a:lstStyle/>
        <a:p>
          <a:r>
            <a:rPr lang="en-US" dirty="0">
              <a:latin typeface="Lato Light" panose="020F0502020204030203" pitchFamily="34" charset="0"/>
              <a:ea typeface="Lato Light" panose="020F0502020204030203" pitchFamily="34" charset="0"/>
              <a:cs typeface="Lato Light" panose="020F0502020204030203" pitchFamily="34" charset="0"/>
            </a:rPr>
            <a:t>Personalized Care Models</a:t>
          </a:r>
          <a:endParaRPr lang="el-GR" dirty="0">
            <a:latin typeface="Lato Light" panose="020F0502020204030203" pitchFamily="34" charset="0"/>
            <a:ea typeface="Lato Light" panose="020F0502020204030203" pitchFamily="34" charset="0"/>
            <a:cs typeface="Lato Light" panose="020F0502020204030203" pitchFamily="34" charset="0"/>
          </a:endParaRPr>
        </a:p>
      </dgm:t>
    </dgm:pt>
    <dgm:pt modelId="{97979FDF-E0CE-4F94-873E-D9650922AF19}" type="parTrans" cxnId="{4AF3FB67-E372-4467-8DC4-A8BF9C1C1C17}">
      <dgm:prSet/>
      <dgm:spPr/>
      <dgm:t>
        <a:bodyPr/>
        <a:lstStyle/>
        <a:p>
          <a:endParaRPr lang="el-GR"/>
        </a:p>
      </dgm:t>
    </dgm:pt>
    <dgm:pt modelId="{E886742A-9478-4219-AACB-3DDE79787135}" type="sibTrans" cxnId="{4AF3FB67-E372-4467-8DC4-A8BF9C1C1C17}">
      <dgm:prSet/>
      <dgm:spPr/>
      <dgm:t>
        <a:bodyPr/>
        <a:lstStyle/>
        <a:p>
          <a:endParaRPr lang="el-GR"/>
        </a:p>
      </dgm:t>
    </dgm:pt>
    <dgm:pt modelId="{CC8DCA30-456C-44EA-A8FB-C1208F58E78E}">
      <dgm:prSet phldrT="[Κείμενο]"/>
      <dgm:spPr/>
      <dgm:t>
        <a:bodyPr/>
        <a:lstStyle/>
        <a:p>
          <a:r>
            <a:rPr lang="en-US" dirty="0">
              <a:latin typeface="Lato Light" panose="020F0502020204030203" pitchFamily="34" charset="0"/>
              <a:ea typeface="Lato Light" panose="020F0502020204030203" pitchFamily="34" charset="0"/>
              <a:cs typeface="Lato Light" panose="020F0502020204030203" pitchFamily="34" charset="0"/>
            </a:rPr>
            <a:t>Health &amp; Social Innovation</a:t>
          </a:r>
          <a:endParaRPr lang="el-GR" dirty="0">
            <a:latin typeface="Lato Light" panose="020F0502020204030203" pitchFamily="34" charset="0"/>
            <a:ea typeface="Lato Light" panose="020F0502020204030203" pitchFamily="34" charset="0"/>
            <a:cs typeface="Lato Light" panose="020F0502020204030203" pitchFamily="34" charset="0"/>
          </a:endParaRPr>
        </a:p>
      </dgm:t>
    </dgm:pt>
    <dgm:pt modelId="{FE89DA96-85DF-487D-AAF9-A8F54FFA0AD3}" type="parTrans" cxnId="{276FA216-46A2-430C-8DD2-831782684142}">
      <dgm:prSet/>
      <dgm:spPr/>
      <dgm:t>
        <a:bodyPr/>
        <a:lstStyle/>
        <a:p>
          <a:endParaRPr lang="el-GR"/>
        </a:p>
      </dgm:t>
    </dgm:pt>
    <dgm:pt modelId="{2116E76E-2DB6-4048-B055-5D591791B44D}" type="sibTrans" cxnId="{276FA216-46A2-430C-8DD2-831782684142}">
      <dgm:prSet/>
      <dgm:spPr/>
      <dgm:t>
        <a:bodyPr/>
        <a:lstStyle/>
        <a:p>
          <a:endParaRPr lang="el-GR"/>
        </a:p>
      </dgm:t>
    </dgm:pt>
    <dgm:pt modelId="{74E4DE23-A906-492C-B398-958264859DBA}" type="pres">
      <dgm:prSet presAssocID="{C9B12BA2-8A91-4386-86E9-1D63BF4D9130}" presName="Name0" presStyleCnt="0">
        <dgm:presLayoutVars>
          <dgm:chMax val="1"/>
          <dgm:dir/>
          <dgm:animLvl val="ctr"/>
          <dgm:resizeHandles val="exact"/>
        </dgm:presLayoutVars>
      </dgm:prSet>
      <dgm:spPr/>
    </dgm:pt>
    <dgm:pt modelId="{D280BDFD-66F4-436B-AAA2-9A5FBB2B9090}" type="pres">
      <dgm:prSet presAssocID="{42FD9A85-6834-4F82-B744-A01C850308D1}" presName="centerShape" presStyleLbl="node0" presStyleIdx="0" presStyleCnt="1"/>
      <dgm:spPr/>
    </dgm:pt>
    <dgm:pt modelId="{8A1FD364-EDC7-498A-9211-AACCDBDBDEE5}" type="pres">
      <dgm:prSet presAssocID="{B3C586F8-0EE4-4791-BC44-6804359EDC45}" presName="node" presStyleLbl="node1" presStyleIdx="0" presStyleCnt="4">
        <dgm:presLayoutVars>
          <dgm:bulletEnabled val="1"/>
        </dgm:presLayoutVars>
      </dgm:prSet>
      <dgm:spPr/>
    </dgm:pt>
    <dgm:pt modelId="{21662E21-7C19-46F6-8569-7BCCB0C36D1F}" type="pres">
      <dgm:prSet presAssocID="{B3C586F8-0EE4-4791-BC44-6804359EDC45}" presName="dummy" presStyleCnt="0"/>
      <dgm:spPr/>
    </dgm:pt>
    <dgm:pt modelId="{1AC25BED-917C-409E-AA6A-B1AE58869825}" type="pres">
      <dgm:prSet presAssocID="{1D2D9B3C-2EF6-4FEF-9C1B-63ABDCFE924D}" presName="sibTrans" presStyleLbl="sibTrans2D1" presStyleIdx="0" presStyleCnt="4"/>
      <dgm:spPr/>
    </dgm:pt>
    <dgm:pt modelId="{C8BC65C9-5E23-4EBA-A4AD-C5C1391D52B9}" type="pres">
      <dgm:prSet presAssocID="{20262F2A-B939-4602-9BB1-715CAAED2846}" presName="node" presStyleLbl="node1" presStyleIdx="1" presStyleCnt="4">
        <dgm:presLayoutVars>
          <dgm:bulletEnabled val="1"/>
        </dgm:presLayoutVars>
      </dgm:prSet>
      <dgm:spPr/>
    </dgm:pt>
    <dgm:pt modelId="{B688FACC-AEAA-4C15-BC98-569AE3ADE48D}" type="pres">
      <dgm:prSet presAssocID="{20262F2A-B939-4602-9BB1-715CAAED2846}" presName="dummy" presStyleCnt="0"/>
      <dgm:spPr/>
    </dgm:pt>
    <dgm:pt modelId="{1259DB1D-6311-47D3-BD9B-CBE4D86ECDB5}" type="pres">
      <dgm:prSet presAssocID="{E886742A-9478-4219-AACB-3DDE79787135}" presName="sibTrans" presStyleLbl="sibTrans2D1" presStyleIdx="1" presStyleCnt="4"/>
      <dgm:spPr/>
    </dgm:pt>
    <dgm:pt modelId="{A88BB42A-1077-4FD2-84AC-090A2FB57E6D}" type="pres">
      <dgm:prSet presAssocID="{70A55EB6-6196-4DFB-B0CB-0663987BE06B}" presName="node" presStyleLbl="node1" presStyleIdx="2" presStyleCnt="4">
        <dgm:presLayoutVars>
          <dgm:bulletEnabled val="1"/>
        </dgm:presLayoutVars>
      </dgm:prSet>
      <dgm:spPr/>
    </dgm:pt>
    <dgm:pt modelId="{39C172A6-8294-435F-B493-F248EFE169EC}" type="pres">
      <dgm:prSet presAssocID="{70A55EB6-6196-4DFB-B0CB-0663987BE06B}" presName="dummy" presStyleCnt="0"/>
      <dgm:spPr/>
    </dgm:pt>
    <dgm:pt modelId="{A1816E38-DF90-4477-A727-94E190A1B598}" type="pres">
      <dgm:prSet presAssocID="{ABA8CDB5-6589-4CC6-B22D-B8560ED12368}" presName="sibTrans" presStyleLbl="sibTrans2D1" presStyleIdx="2" presStyleCnt="4"/>
      <dgm:spPr/>
    </dgm:pt>
    <dgm:pt modelId="{DCE23DCC-4B39-42AC-AEC5-C81813AF939B}" type="pres">
      <dgm:prSet presAssocID="{CC8DCA30-456C-44EA-A8FB-C1208F58E78E}" presName="node" presStyleLbl="node1" presStyleIdx="3" presStyleCnt="4">
        <dgm:presLayoutVars>
          <dgm:bulletEnabled val="1"/>
        </dgm:presLayoutVars>
      </dgm:prSet>
      <dgm:spPr/>
    </dgm:pt>
    <dgm:pt modelId="{7FBC8FB5-6984-4415-A2D6-E909C8ED3D2C}" type="pres">
      <dgm:prSet presAssocID="{CC8DCA30-456C-44EA-A8FB-C1208F58E78E}" presName="dummy" presStyleCnt="0"/>
      <dgm:spPr/>
    </dgm:pt>
    <dgm:pt modelId="{DBEF583F-0594-4FA3-8FE7-03C29368EA3C}" type="pres">
      <dgm:prSet presAssocID="{2116E76E-2DB6-4048-B055-5D591791B44D}" presName="sibTrans" presStyleLbl="sibTrans2D1" presStyleIdx="3" presStyleCnt="4"/>
      <dgm:spPr/>
    </dgm:pt>
  </dgm:ptLst>
  <dgm:cxnLst>
    <dgm:cxn modelId="{276FA216-46A2-430C-8DD2-831782684142}" srcId="{42FD9A85-6834-4F82-B744-A01C850308D1}" destId="{CC8DCA30-456C-44EA-A8FB-C1208F58E78E}" srcOrd="3" destOrd="0" parTransId="{FE89DA96-85DF-487D-AAF9-A8F54FFA0AD3}" sibTransId="{2116E76E-2DB6-4048-B055-5D591791B44D}"/>
    <dgm:cxn modelId="{2837552E-E4EC-4E92-A9B9-6096BAE36C50}" srcId="{42FD9A85-6834-4F82-B744-A01C850308D1}" destId="{70A55EB6-6196-4DFB-B0CB-0663987BE06B}" srcOrd="2" destOrd="0" parTransId="{05E72854-B6E0-474D-8E2D-D1CD8523C04B}" sibTransId="{ABA8CDB5-6589-4CC6-B22D-B8560ED12368}"/>
    <dgm:cxn modelId="{38E76A39-7507-4FB5-9EEC-08CDB63CE595}" type="presOf" srcId="{B3C586F8-0EE4-4791-BC44-6804359EDC45}" destId="{8A1FD364-EDC7-498A-9211-AACCDBDBDEE5}" srcOrd="0" destOrd="0" presId="urn:microsoft.com/office/officeart/2005/8/layout/radial6"/>
    <dgm:cxn modelId="{8ECB1D4A-04CF-4F77-99E7-766976394498}" type="presOf" srcId="{C9B12BA2-8A91-4386-86E9-1D63BF4D9130}" destId="{74E4DE23-A906-492C-B398-958264859DBA}" srcOrd="0" destOrd="0" presId="urn:microsoft.com/office/officeart/2005/8/layout/radial6"/>
    <dgm:cxn modelId="{5B09E35F-7D95-4689-A919-C60720FB0327}" type="presOf" srcId="{CC8DCA30-456C-44EA-A8FB-C1208F58E78E}" destId="{DCE23DCC-4B39-42AC-AEC5-C81813AF939B}" srcOrd="0" destOrd="0" presId="urn:microsoft.com/office/officeart/2005/8/layout/radial6"/>
    <dgm:cxn modelId="{C389FD61-95D0-46C7-8852-2C8F1AFD4DE3}" type="presOf" srcId="{1D2D9B3C-2EF6-4FEF-9C1B-63ABDCFE924D}" destId="{1AC25BED-917C-409E-AA6A-B1AE58869825}" srcOrd="0" destOrd="0" presId="urn:microsoft.com/office/officeart/2005/8/layout/radial6"/>
    <dgm:cxn modelId="{851FEC65-BD0E-4CCA-BFC2-B29F5C5870BA}" srcId="{C9B12BA2-8A91-4386-86E9-1D63BF4D9130}" destId="{42FD9A85-6834-4F82-B744-A01C850308D1}" srcOrd="0" destOrd="0" parTransId="{B7F32B46-3C1D-4045-9507-F0652848EE77}" sibTransId="{EE42C34F-5AA7-49E0-AC2C-99165BEB888A}"/>
    <dgm:cxn modelId="{70328666-10BB-48C0-A95D-74214BD43E0C}" type="presOf" srcId="{2116E76E-2DB6-4048-B055-5D591791B44D}" destId="{DBEF583F-0594-4FA3-8FE7-03C29368EA3C}" srcOrd="0" destOrd="0" presId="urn:microsoft.com/office/officeart/2005/8/layout/radial6"/>
    <dgm:cxn modelId="{4AF3FB67-E372-4467-8DC4-A8BF9C1C1C17}" srcId="{42FD9A85-6834-4F82-B744-A01C850308D1}" destId="{20262F2A-B939-4602-9BB1-715CAAED2846}" srcOrd="1" destOrd="0" parTransId="{97979FDF-E0CE-4F94-873E-D9650922AF19}" sibTransId="{E886742A-9478-4219-AACB-3DDE79787135}"/>
    <dgm:cxn modelId="{FFAF4E79-475F-4FD0-84A4-DD0D6482227D}" type="presOf" srcId="{ABA8CDB5-6589-4CC6-B22D-B8560ED12368}" destId="{A1816E38-DF90-4477-A727-94E190A1B598}" srcOrd="0" destOrd="0" presId="urn:microsoft.com/office/officeart/2005/8/layout/radial6"/>
    <dgm:cxn modelId="{0C12999C-7B6F-4373-90ED-530CE9B209F5}" type="presOf" srcId="{42FD9A85-6834-4F82-B744-A01C850308D1}" destId="{D280BDFD-66F4-436B-AAA2-9A5FBB2B9090}" srcOrd="0" destOrd="0" presId="urn:microsoft.com/office/officeart/2005/8/layout/radial6"/>
    <dgm:cxn modelId="{C38436A0-81EB-44FF-8421-F8AE2EACFF12}" srcId="{42FD9A85-6834-4F82-B744-A01C850308D1}" destId="{B3C586F8-0EE4-4791-BC44-6804359EDC45}" srcOrd="0" destOrd="0" parTransId="{B7C8AC94-44FE-4E11-BA7F-04C004394A0F}" sibTransId="{1D2D9B3C-2EF6-4FEF-9C1B-63ABDCFE924D}"/>
    <dgm:cxn modelId="{FDFAFDA1-6F2C-4A87-A3FE-E36304E08DAA}" type="presOf" srcId="{20262F2A-B939-4602-9BB1-715CAAED2846}" destId="{C8BC65C9-5E23-4EBA-A4AD-C5C1391D52B9}" srcOrd="0" destOrd="0" presId="urn:microsoft.com/office/officeart/2005/8/layout/radial6"/>
    <dgm:cxn modelId="{260F01B3-AB89-46EA-8F2D-EBE43DBD30D0}" type="presOf" srcId="{70A55EB6-6196-4DFB-B0CB-0663987BE06B}" destId="{A88BB42A-1077-4FD2-84AC-090A2FB57E6D}" srcOrd="0" destOrd="0" presId="urn:microsoft.com/office/officeart/2005/8/layout/radial6"/>
    <dgm:cxn modelId="{B15B9EF8-500F-41F1-99B2-CBA4B3074292}" type="presOf" srcId="{E886742A-9478-4219-AACB-3DDE79787135}" destId="{1259DB1D-6311-47D3-BD9B-CBE4D86ECDB5}" srcOrd="0" destOrd="0" presId="urn:microsoft.com/office/officeart/2005/8/layout/radial6"/>
    <dgm:cxn modelId="{848B1FC0-D7DC-4A44-9EAF-3F15C5E55A04}" type="presParOf" srcId="{74E4DE23-A906-492C-B398-958264859DBA}" destId="{D280BDFD-66F4-436B-AAA2-9A5FBB2B9090}" srcOrd="0" destOrd="0" presId="urn:microsoft.com/office/officeart/2005/8/layout/radial6"/>
    <dgm:cxn modelId="{CAD20795-69B6-4A97-B8F2-CD177AFB36F7}" type="presParOf" srcId="{74E4DE23-A906-492C-B398-958264859DBA}" destId="{8A1FD364-EDC7-498A-9211-AACCDBDBDEE5}" srcOrd="1" destOrd="0" presId="urn:microsoft.com/office/officeart/2005/8/layout/radial6"/>
    <dgm:cxn modelId="{6B807019-727B-4201-942F-AC81E8659B38}" type="presParOf" srcId="{74E4DE23-A906-492C-B398-958264859DBA}" destId="{21662E21-7C19-46F6-8569-7BCCB0C36D1F}" srcOrd="2" destOrd="0" presId="urn:microsoft.com/office/officeart/2005/8/layout/radial6"/>
    <dgm:cxn modelId="{6120B70C-1D88-4081-841F-CC16B1D24541}" type="presParOf" srcId="{74E4DE23-A906-492C-B398-958264859DBA}" destId="{1AC25BED-917C-409E-AA6A-B1AE58869825}" srcOrd="3" destOrd="0" presId="urn:microsoft.com/office/officeart/2005/8/layout/radial6"/>
    <dgm:cxn modelId="{3BD8CC25-02D5-4092-BB1B-6C7B35E75667}" type="presParOf" srcId="{74E4DE23-A906-492C-B398-958264859DBA}" destId="{C8BC65C9-5E23-4EBA-A4AD-C5C1391D52B9}" srcOrd="4" destOrd="0" presId="urn:microsoft.com/office/officeart/2005/8/layout/radial6"/>
    <dgm:cxn modelId="{D5ECD082-BCAD-4FE7-88B5-28663564EEC4}" type="presParOf" srcId="{74E4DE23-A906-492C-B398-958264859DBA}" destId="{B688FACC-AEAA-4C15-BC98-569AE3ADE48D}" srcOrd="5" destOrd="0" presId="urn:microsoft.com/office/officeart/2005/8/layout/radial6"/>
    <dgm:cxn modelId="{D88FE2EF-BFE5-4533-BE7E-7769B2901DC8}" type="presParOf" srcId="{74E4DE23-A906-492C-B398-958264859DBA}" destId="{1259DB1D-6311-47D3-BD9B-CBE4D86ECDB5}" srcOrd="6" destOrd="0" presId="urn:microsoft.com/office/officeart/2005/8/layout/radial6"/>
    <dgm:cxn modelId="{B02E5CCE-FECB-4922-BDDA-014C57022A93}" type="presParOf" srcId="{74E4DE23-A906-492C-B398-958264859DBA}" destId="{A88BB42A-1077-4FD2-84AC-090A2FB57E6D}" srcOrd="7" destOrd="0" presId="urn:microsoft.com/office/officeart/2005/8/layout/radial6"/>
    <dgm:cxn modelId="{BC07928A-9BFF-4444-A016-5233481628F4}" type="presParOf" srcId="{74E4DE23-A906-492C-B398-958264859DBA}" destId="{39C172A6-8294-435F-B493-F248EFE169EC}" srcOrd="8" destOrd="0" presId="urn:microsoft.com/office/officeart/2005/8/layout/radial6"/>
    <dgm:cxn modelId="{764C066D-9640-45C1-8F4C-D1823E30FEDB}" type="presParOf" srcId="{74E4DE23-A906-492C-B398-958264859DBA}" destId="{A1816E38-DF90-4477-A727-94E190A1B598}" srcOrd="9" destOrd="0" presId="urn:microsoft.com/office/officeart/2005/8/layout/radial6"/>
    <dgm:cxn modelId="{936FF687-526E-49A3-9C6B-BABCF2C49709}" type="presParOf" srcId="{74E4DE23-A906-492C-B398-958264859DBA}" destId="{DCE23DCC-4B39-42AC-AEC5-C81813AF939B}" srcOrd="10" destOrd="0" presId="urn:microsoft.com/office/officeart/2005/8/layout/radial6"/>
    <dgm:cxn modelId="{62415C93-40F9-4E95-8978-F8D69AC01FC4}" type="presParOf" srcId="{74E4DE23-A906-492C-B398-958264859DBA}" destId="{7FBC8FB5-6984-4415-A2D6-E909C8ED3D2C}" srcOrd="11" destOrd="0" presId="urn:microsoft.com/office/officeart/2005/8/layout/radial6"/>
    <dgm:cxn modelId="{6688CDAE-73C3-4731-B213-3B8BB836864B}" type="presParOf" srcId="{74E4DE23-A906-492C-B398-958264859DBA}" destId="{DBEF583F-0594-4FA3-8FE7-03C29368EA3C}"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EF583F-0594-4FA3-8FE7-03C29368EA3C}">
      <dsp:nvSpPr>
        <dsp:cNvPr id="0" name=""/>
        <dsp:cNvSpPr/>
      </dsp:nvSpPr>
      <dsp:spPr>
        <a:xfrm>
          <a:off x="1756024" y="564805"/>
          <a:ext cx="3765414" cy="3765414"/>
        </a:xfrm>
        <a:prstGeom prst="blockArc">
          <a:avLst>
            <a:gd name="adj1" fmla="val 10800000"/>
            <a:gd name="adj2" fmla="val 16200000"/>
            <a:gd name="adj3" fmla="val 4642"/>
          </a:avLst>
        </a:prstGeom>
        <a:solidFill>
          <a:schemeClr val="accent1">
            <a:shade val="90000"/>
            <a:hueOff val="157850"/>
            <a:satOff val="-3197"/>
            <a:lumOff val="2208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816E38-DF90-4477-A727-94E190A1B598}">
      <dsp:nvSpPr>
        <dsp:cNvPr id="0" name=""/>
        <dsp:cNvSpPr/>
      </dsp:nvSpPr>
      <dsp:spPr>
        <a:xfrm>
          <a:off x="1756024" y="564805"/>
          <a:ext cx="3765414" cy="3765414"/>
        </a:xfrm>
        <a:prstGeom prst="blockArc">
          <a:avLst>
            <a:gd name="adj1" fmla="val 5400000"/>
            <a:gd name="adj2" fmla="val 10800000"/>
            <a:gd name="adj3" fmla="val 4642"/>
          </a:avLst>
        </a:prstGeom>
        <a:solidFill>
          <a:schemeClr val="accent1">
            <a:shade val="90000"/>
            <a:hueOff val="105233"/>
            <a:satOff val="-2131"/>
            <a:lumOff val="1472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59DB1D-6311-47D3-BD9B-CBE4D86ECDB5}">
      <dsp:nvSpPr>
        <dsp:cNvPr id="0" name=""/>
        <dsp:cNvSpPr/>
      </dsp:nvSpPr>
      <dsp:spPr>
        <a:xfrm>
          <a:off x="1756024" y="564805"/>
          <a:ext cx="3765414" cy="3765414"/>
        </a:xfrm>
        <a:prstGeom prst="blockArc">
          <a:avLst>
            <a:gd name="adj1" fmla="val 0"/>
            <a:gd name="adj2" fmla="val 5400000"/>
            <a:gd name="adj3" fmla="val 4642"/>
          </a:avLst>
        </a:prstGeom>
        <a:solidFill>
          <a:schemeClr val="accent1">
            <a:shade val="90000"/>
            <a:hueOff val="52617"/>
            <a:satOff val="-1066"/>
            <a:lumOff val="73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C25BED-917C-409E-AA6A-B1AE58869825}">
      <dsp:nvSpPr>
        <dsp:cNvPr id="0" name=""/>
        <dsp:cNvSpPr/>
      </dsp:nvSpPr>
      <dsp:spPr>
        <a:xfrm>
          <a:off x="1756024" y="564805"/>
          <a:ext cx="3765414" cy="3765414"/>
        </a:xfrm>
        <a:prstGeom prst="blockArc">
          <a:avLst>
            <a:gd name="adj1" fmla="val 16200000"/>
            <a:gd name="adj2" fmla="val 0"/>
            <a:gd name="adj3" fmla="val 4642"/>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80BDFD-66F4-436B-AAA2-9A5FBB2B9090}">
      <dsp:nvSpPr>
        <dsp:cNvPr id="0" name=""/>
        <dsp:cNvSpPr/>
      </dsp:nvSpPr>
      <dsp:spPr>
        <a:xfrm>
          <a:off x="2771690" y="1580470"/>
          <a:ext cx="1734083" cy="1734083"/>
        </a:xfrm>
        <a:prstGeom prst="ellips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Lato Light" panose="020F0502020204030203" pitchFamily="34" charset="0"/>
              <a:ea typeface="Lato Light" panose="020F0502020204030203" pitchFamily="34" charset="0"/>
              <a:cs typeface="Lato Light" panose="020F0502020204030203" pitchFamily="34" charset="0"/>
            </a:rPr>
            <a:t>COMFORTAGE</a:t>
          </a:r>
          <a:endParaRPr lang="el-GR" sz="1600" kern="1200" dirty="0">
            <a:latin typeface="Lato Light" panose="020F0502020204030203" pitchFamily="34" charset="0"/>
            <a:ea typeface="Lato Light" panose="020F0502020204030203" pitchFamily="34" charset="0"/>
            <a:cs typeface="Lato Light" panose="020F0502020204030203" pitchFamily="34" charset="0"/>
          </a:endParaRPr>
        </a:p>
      </dsp:txBody>
      <dsp:txXfrm>
        <a:off x="3025641" y="1834421"/>
        <a:ext cx="1226181" cy="1226181"/>
      </dsp:txXfrm>
    </dsp:sp>
    <dsp:sp modelId="{8A1FD364-EDC7-498A-9211-AACCDBDBDEE5}">
      <dsp:nvSpPr>
        <dsp:cNvPr id="0" name=""/>
        <dsp:cNvSpPr/>
      </dsp:nvSpPr>
      <dsp:spPr>
        <a:xfrm>
          <a:off x="3031802" y="1575"/>
          <a:ext cx="1213858" cy="1213858"/>
        </a:xfrm>
        <a:prstGeom prst="ellips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Lato Light" panose="020F0502020204030203" pitchFamily="34" charset="0"/>
              <a:ea typeface="Lato Light" panose="020F0502020204030203" pitchFamily="34" charset="0"/>
              <a:cs typeface="Lato Light" panose="020F0502020204030203" pitchFamily="34" charset="0"/>
            </a:rPr>
            <a:t>Patient Stratification</a:t>
          </a:r>
          <a:endParaRPr lang="el-GR" sz="1200" kern="1200" dirty="0">
            <a:latin typeface="Lato Light" panose="020F0502020204030203" pitchFamily="34" charset="0"/>
            <a:ea typeface="Lato Light" panose="020F0502020204030203" pitchFamily="34" charset="0"/>
            <a:cs typeface="Lato Light" panose="020F0502020204030203" pitchFamily="34" charset="0"/>
          </a:endParaRPr>
        </a:p>
      </dsp:txBody>
      <dsp:txXfrm>
        <a:off x="3209567" y="179340"/>
        <a:ext cx="858328" cy="858328"/>
      </dsp:txXfrm>
    </dsp:sp>
    <dsp:sp modelId="{C8BC65C9-5E23-4EBA-A4AD-C5C1391D52B9}">
      <dsp:nvSpPr>
        <dsp:cNvPr id="0" name=""/>
        <dsp:cNvSpPr/>
      </dsp:nvSpPr>
      <dsp:spPr>
        <a:xfrm>
          <a:off x="4870811" y="1840583"/>
          <a:ext cx="1213858" cy="1213858"/>
        </a:xfrm>
        <a:prstGeom prst="ellipse">
          <a:avLst/>
        </a:prstGeom>
        <a:solidFill>
          <a:schemeClr val="accent1">
            <a:shade val="80000"/>
            <a:hueOff val="52620"/>
            <a:satOff val="247"/>
            <a:lumOff val="828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Lato Light" panose="020F0502020204030203" pitchFamily="34" charset="0"/>
              <a:ea typeface="Lato Light" panose="020F0502020204030203" pitchFamily="34" charset="0"/>
              <a:cs typeface="Lato Light" panose="020F0502020204030203" pitchFamily="34" charset="0"/>
            </a:rPr>
            <a:t>Personalized Care Models</a:t>
          </a:r>
          <a:endParaRPr lang="el-GR" sz="1200" kern="1200" dirty="0">
            <a:latin typeface="Lato Light" panose="020F0502020204030203" pitchFamily="34" charset="0"/>
            <a:ea typeface="Lato Light" panose="020F0502020204030203" pitchFamily="34" charset="0"/>
            <a:cs typeface="Lato Light" panose="020F0502020204030203" pitchFamily="34" charset="0"/>
          </a:endParaRPr>
        </a:p>
      </dsp:txBody>
      <dsp:txXfrm>
        <a:off x="5048576" y="2018348"/>
        <a:ext cx="858328" cy="858328"/>
      </dsp:txXfrm>
    </dsp:sp>
    <dsp:sp modelId="{A88BB42A-1077-4FD2-84AC-090A2FB57E6D}">
      <dsp:nvSpPr>
        <dsp:cNvPr id="0" name=""/>
        <dsp:cNvSpPr/>
      </dsp:nvSpPr>
      <dsp:spPr>
        <a:xfrm>
          <a:off x="3031802" y="3679591"/>
          <a:ext cx="1213858" cy="1213858"/>
        </a:xfrm>
        <a:prstGeom prst="ellipse">
          <a:avLst/>
        </a:prstGeom>
        <a:solidFill>
          <a:schemeClr val="accent1">
            <a:shade val="80000"/>
            <a:hueOff val="105240"/>
            <a:satOff val="494"/>
            <a:lumOff val="1656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Lato Light" panose="020F0502020204030203" pitchFamily="34" charset="0"/>
              <a:ea typeface="Lato Light" panose="020F0502020204030203" pitchFamily="34" charset="0"/>
              <a:cs typeface="Lato Light" panose="020F0502020204030203" pitchFamily="34" charset="0"/>
            </a:rPr>
            <a:t>Training and Digital Literacy</a:t>
          </a:r>
          <a:endParaRPr lang="el-GR" sz="1200" kern="1200" dirty="0">
            <a:latin typeface="Lato Light" panose="020F0502020204030203" pitchFamily="34" charset="0"/>
            <a:ea typeface="Lato Light" panose="020F0502020204030203" pitchFamily="34" charset="0"/>
            <a:cs typeface="Lato Light" panose="020F0502020204030203" pitchFamily="34" charset="0"/>
          </a:endParaRPr>
        </a:p>
      </dsp:txBody>
      <dsp:txXfrm>
        <a:off x="3209567" y="3857356"/>
        <a:ext cx="858328" cy="858328"/>
      </dsp:txXfrm>
    </dsp:sp>
    <dsp:sp modelId="{DCE23DCC-4B39-42AC-AEC5-C81813AF939B}">
      <dsp:nvSpPr>
        <dsp:cNvPr id="0" name=""/>
        <dsp:cNvSpPr/>
      </dsp:nvSpPr>
      <dsp:spPr>
        <a:xfrm>
          <a:off x="1192794" y="1840583"/>
          <a:ext cx="1213858" cy="1213858"/>
        </a:xfrm>
        <a:prstGeom prst="ellipse">
          <a:avLst/>
        </a:prstGeom>
        <a:solidFill>
          <a:schemeClr val="accent1">
            <a:shade val="80000"/>
            <a:hueOff val="157861"/>
            <a:satOff val="741"/>
            <a:lumOff val="2485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Lato Light" panose="020F0502020204030203" pitchFamily="34" charset="0"/>
              <a:ea typeface="Lato Light" panose="020F0502020204030203" pitchFamily="34" charset="0"/>
              <a:cs typeface="Lato Light" panose="020F0502020204030203" pitchFamily="34" charset="0"/>
            </a:rPr>
            <a:t>Health &amp; Social Innovation</a:t>
          </a:r>
          <a:endParaRPr lang="el-GR" sz="1200" kern="1200" dirty="0">
            <a:latin typeface="Lato Light" panose="020F0502020204030203" pitchFamily="34" charset="0"/>
            <a:ea typeface="Lato Light" panose="020F0502020204030203" pitchFamily="34" charset="0"/>
            <a:cs typeface="Lato Light" panose="020F0502020204030203" pitchFamily="34" charset="0"/>
          </a:endParaRPr>
        </a:p>
      </dsp:txBody>
      <dsp:txXfrm>
        <a:off x="1370559" y="2018348"/>
        <a:ext cx="858328" cy="85832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D68226-3993-463C-9A4E-2F905190D996}" type="datetimeFigureOut">
              <a:rPr lang="el-GR" smtClean="0"/>
              <a:t>17/1/24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DA4732-7C5E-46DF-8C76-FFDB1FDE9455}" type="slidenum">
              <a:rPr lang="el-GR" smtClean="0"/>
              <a:t>‹#›</a:t>
            </a:fld>
            <a:endParaRPr lang="el-GR"/>
          </a:p>
        </p:txBody>
      </p:sp>
    </p:spTree>
    <p:extLst>
      <p:ext uri="{BB962C8B-B14F-4D97-AF65-F5344CB8AC3E}">
        <p14:creationId xmlns:p14="http://schemas.microsoft.com/office/powerpoint/2010/main" val="1466365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Θέση αριθμού διαφάνειας 3"/>
          <p:cNvSpPr>
            <a:spLocks noGrp="1"/>
          </p:cNvSpPr>
          <p:nvPr>
            <p:ph type="sldNum" sz="quarter" idx="5"/>
          </p:nvPr>
        </p:nvSpPr>
        <p:spPr/>
        <p:txBody>
          <a:bodyPr/>
          <a:lstStyle/>
          <a:p>
            <a:fld id="{65DA4732-7C5E-46DF-8C76-FFDB1FDE9455}" type="slidenum">
              <a:rPr lang="el-GR" smtClean="0"/>
              <a:t>4</a:t>
            </a:fld>
            <a:endParaRPr lang="el-GR"/>
          </a:p>
        </p:txBody>
      </p:sp>
    </p:spTree>
    <p:extLst>
      <p:ext uri="{BB962C8B-B14F-4D97-AF65-F5344CB8AC3E}">
        <p14:creationId xmlns:p14="http://schemas.microsoft.com/office/powerpoint/2010/main" val="2908493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5DA4732-7C5E-46DF-8C76-FFDB1FDE9455}" type="slidenum">
              <a:rPr lang="el-GR" smtClean="0"/>
              <a:t>5</a:t>
            </a:fld>
            <a:endParaRPr lang="el-GR"/>
          </a:p>
        </p:txBody>
      </p:sp>
    </p:spTree>
    <p:extLst>
      <p:ext uri="{BB962C8B-B14F-4D97-AF65-F5344CB8AC3E}">
        <p14:creationId xmlns:p14="http://schemas.microsoft.com/office/powerpoint/2010/main" val="2583187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0" dirty="0"/>
          </a:p>
        </p:txBody>
      </p:sp>
      <p:sp>
        <p:nvSpPr>
          <p:cNvPr id="4" name="Θέση αριθμού διαφάνειας 3"/>
          <p:cNvSpPr>
            <a:spLocks noGrp="1"/>
          </p:cNvSpPr>
          <p:nvPr>
            <p:ph type="sldNum" sz="quarter" idx="5"/>
          </p:nvPr>
        </p:nvSpPr>
        <p:spPr/>
        <p:txBody>
          <a:bodyPr/>
          <a:lstStyle/>
          <a:p>
            <a:fld id="{65DA4732-7C5E-46DF-8C76-FFDB1FDE9455}" type="slidenum">
              <a:rPr lang="el-GR" smtClean="0"/>
              <a:t>6</a:t>
            </a:fld>
            <a:endParaRPr lang="el-GR"/>
          </a:p>
        </p:txBody>
      </p:sp>
    </p:spTree>
    <p:extLst>
      <p:ext uri="{BB962C8B-B14F-4D97-AF65-F5344CB8AC3E}">
        <p14:creationId xmlns:p14="http://schemas.microsoft.com/office/powerpoint/2010/main" val="3207195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Θέση αριθμού διαφάνειας 3"/>
          <p:cNvSpPr>
            <a:spLocks noGrp="1"/>
          </p:cNvSpPr>
          <p:nvPr>
            <p:ph type="sldNum" sz="quarter" idx="5"/>
          </p:nvPr>
        </p:nvSpPr>
        <p:spPr/>
        <p:txBody>
          <a:bodyPr/>
          <a:lstStyle/>
          <a:p>
            <a:fld id="{65DA4732-7C5E-46DF-8C76-FFDB1FDE9455}" type="slidenum">
              <a:rPr lang="el-GR" smtClean="0"/>
              <a:t>7</a:t>
            </a:fld>
            <a:endParaRPr lang="el-GR"/>
          </a:p>
        </p:txBody>
      </p:sp>
    </p:spTree>
    <p:extLst>
      <p:ext uri="{BB962C8B-B14F-4D97-AF65-F5344CB8AC3E}">
        <p14:creationId xmlns:p14="http://schemas.microsoft.com/office/powerpoint/2010/main" val="3320931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5DA4732-7C5E-46DF-8C76-FFDB1FDE9455}" type="slidenum">
              <a:rPr lang="el-GR" smtClean="0"/>
              <a:t>9</a:t>
            </a:fld>
            <a:endParaRPr lang="el-GR"/>
          </a:p>
        </p:txBody>
      </p:sp>
    </p:spTree>
    <p:extLst>
      <p:ext uri="{BB962C8B-B14F-4D97-AF65-F5344CB8AC3E}">
        <p14:creationId xmlns:p14="http://schemas.microsoft.com/office/powerpoint/2010/main" val="4277403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5DA4732-7C5E-46DF-8C76-FFDB1FDE9455}" type="slidenum">
              <a:rPr lang="el-GR" smtClean="0"/>
              <a:t>10</a:t>
            </a:fld>
            <a:endParaRPr lang="el-GR"/>
          </a:p>
        </p:txBody>
      </p:sp>
    </p:spTree>
    <p:extLst>
      <p:ext uri="{BB962C8B-B14F-4D97-AF65-F5344CB8AC3E}">
        <p14:creationId xmlns:p14="http://schemas.microsoft.com/office/powerpoint/2010/main" val="2008163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5DA4732-7C5E-46DF-8C76-FFDB1FDE9455}" type="slidenum">
              <a:rPr lang="el-GR" smtClean="0"/>
              <a:t>12</a:t>
            </a:fld>
            <a:endParaRPr lang="el-GR"/>
          </a:p>
        </p:txBody>
      </p:sp>
    </p:spTree>
    <p:extLst>
      <p:ext uri="{BB962C8B-B14F-4D97-AF65-F5344CB8AC3E}">
        <p14:creationId xmlns:p14="http://schemas.microsoft.com/office/powerpoint/2010/main" val="2714512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5DA4732-7C5E-46DF-8C76-FFDB1FDE9455}" type="slidenum">
              <a:rPr lang="el-GR" smtClean="0"/>
              <a:t>13</a:t>
            </a:fld>
            <a:endParaRPr lang="el-GR"/>
          </a:p>
        </p:txBody>
      </p:sp>
    </p:spTree>
    <p:extLst>
      <p:ext uri="{BB962C8B-B14F-4D97-AF65-F5344CB8AC3E}">
        <p14:creationId xmlns:p14="http://schemas.microsoft.com/office/powerpoint/2010/main" val="3976837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5DA4732-7C5E-46DF-8C76-FFDB1FDE9455}" type="slidenum">
              <a:rPr lang="el-GR" smtClean="0"/>
              <a:t>15</a:t>
            </a:fld>
            <a:endParaRPr lang="el-GR"/>
          </a:p>
        </p:txBody>
      </p:sp>
    </p:spTree>
    <p:extLst>
      <p:ext uri="{BB962C8B-B14F-4D97-AF65-F5344CB8AC3E}">
        <p14:creationId xmlns:p14="http://schemas.microsoft.com/office/powerpoint/2010/main" val="2608144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2A6460C-7CB4-433C-817C-269E8B154B52}" type="datetimeFigureOut">
              <a:rPr lang="el-GR" smtClean="0"/>
              <a:t>17/1/24</a:t>
            </a:fld>
            <a:endParaRPr lang="el-GR"/>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r>
              <a:rPr lang="en-US"/>
              <a:t>COMFORTAGE – Prediction, Monitoring and Personalized Recommendations for Prevention and Relief of Dementia and Other Neurodegenerative Diseases</a:t>
            </a:r>
            <a:endParaRPr lang="el-GR"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EB55B2F9-152E-47EA-A633-452B73378B13}" type="slidenum">
              <a:rPr lang="el-GR" smtClean="0"/>
              <a:t>‹#›</a:t>
            </a:fld>
            <a:endParaRPr lang="el-GR"/>
          </a:p>
        </p:txBody>
      </p:sp>
    </p:spTree>
    <p:extLst>
      <p:ext uri="{BB962C8B-B14F-4D97-AF65-F5344CB8AC3E}">
        <p14:creationId xmlns:p14="http://schemas.microsoft.com/office/powerpoint/2010/main" val="610205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2A6460C-7CB4-433C-817C-269E8B154B52}" type="datetimeFigureOut">
              <a:rPr lang="el-GR" smtClean="0"/>
              <a:t>17/1/24</a:t>
            </a:fld>
            <a:endParaRPr lang="el-GR"/>
          </a:p>
        </p:txBody>
      </p:sp>
      <p:sp>
        <p:nvSpPr>
          <p:cNvPr id="5" name="Footer Placeholder 4"/>
          <p:cNvSpPr>
            <a:spLocks noGrp="1"/>
          </p:cNvSpPr>
          <p:nvPr>
            <p:ph type="ftr" sz="quarter" idx="11"/>
          </p:nvPr>
        </p:nvSpPr>
        <p:spPr/>
        <p:txBody>
          <a:bodyPr/>
          <a:lstStyle/>
          <a:p>
            <a:r>
              <a:rPr lang="en-US"/>
              <a:t>COMFORTAGE – Prediction, Monitoring and Personalized Recommendations for Prevention and Relief of Dementia and Other Neurodegenerative Diseases</a:t>
            </a:r>
            <a:endParaRPr lang="el-GR" dirty="0"/>
          </a:p>
        </p:txBody>
      </p:sp>
      <p:sp>
        <p:nvSpPr>
          <p:cNvPr id="6" name="Slide Number Placeholder 5"/>
          <p:cNvSpPr>
            <a:spLocks noGrp="1"/>
          </p:cNvSpPr>
          <p:nvPr>
            <p:ph type="sldNum" sz="quarter" idx="12"/>
          </p:nvPr>
        </p:nvSpPr>
        <p:spPr/>
        <p:txBody>
          <a:bodyPr/>
          <a:lstStyle/>
          <a:p>
            <a:fld id="{EB55B2F9-152E-47EA-A633-452B73378B13}" type="slidenum">
              <a:rPr lang="el-GR" smtClean="0"/>
              <a:t>‹#›</a:t>
            </a:fld>
            <a:endParaRPr lang="el-GR"/>
          </a:p>
        </p:txBody>
      </p:sp>
    </p:spTree>
    <p:extLst>
      <p:ext uri="{BB962C8B-B14F-4D97-AF65-F5344CB8AC3E}">
        <p14:creationId xmlns:p14="http://schemas.microsoft.com/office/powerpoint/2010/main" val="3503500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2A6460C-7CB4-433C-817C-269E8B154B52}" type="datetimeFigureOut">
              <a:rPr lang="el-GR" smtClean="0"/>
              <a:t>17/1/24</a:t>
            </a:fld>
            <a:endParaRPr lang="el-GR"/>
          </a:p>
        </p:txBody>
      </p:sp>
      <p:sp>
        <p:nvSpPr>
          <p:cNvPr id="5" name="Footer Placeholder 4"/>
          <p:cNvSpPr>
            <a:spLocks noGrp="1"/>
          </p:cNvSpPr>
          <p:nvPr>
            <p:ph type="ftr" sz="quarter" idx="11"/>
          </p:nvPr>
        </p:nvSpPr>
        <p:spPr/>
        <p:txBody>
          <a:bodyPr/>
          <a:lstStyle/>
          <a:p>
            <a:r>
              <a:rPr lang="en-US"/>
              <a:t>COMFORTAGE – Prediction, Monitoring and Personalized Recommendations for Prevention and Relief of Dementia and Other Neurodegenerative Diseases</a:t>
            </a:r>
            <a:endParaRPr lang="el-GR" dirty="0"/>
          </a:p>
        </p:txBody>
      </p:sp>
      <p:sp>
        <p:nvSpPr>
          <p:cNvPr id="6" name="Slide Number Placeholder 5"/>
          <p:cNvSpPr>
            <a:spLocks noGrp="1"/>
          </p:cNvSpPr>
          <p:nvPr>
            <p:ph type="sldNum" sz="quarter" idx="12"/>
          </p:nvPr>
        </p:nvSpPr>
        <p:spPr/>
        <p:txBody>
          <a:bodyPr/>
          <a:lstStyle/>
          <a:p>
            <a:fld id="{EB55B2F9-152E-47EA-A633-452B73378B13}" type="slidenum">
              <a:rPr lang="el-GR" smtClean="0"/>
              <a:t>‹#›</a:t>
            </a:fld>
            <a:endParaRPr lang="el-GR"/>
          </a:p>
        </p:txBody>
      </p:sp>
    </p:spTree>
    <p:extLst>
      <p:ext uri="{BB962C8B-B14F-4D97-AF65-F5344CB8AC3E}">
        <p14:creationId xmlns:p14="http://schemas.microsoft.com/office/powerpoint/2010/main" val="1802756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7171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2A6460C-7CB4-433C-817C-269E8B154B52}" type="datetimeFigureOut">
              <a:rPr lang="el-GR" smtClean="0"/>
              <a:t>17/1/24</a:t>
            </a:fld>
            <a:endParaRPr lang="el-GR"/>
          </a:p>
        </p:txBody>
      </p:sp>
      <p:sp>
        <p:nvSpPr>
          <p:cNvPr id="5" name="Footer Placeholder 4"/>
          <p:cNvSpPr>
            <a:spLocks noGrp="1"/>
          </p:cNvSpPr>
          <p:nvPr>
            <p:ph type="ftr" sz="quarter" idx="11"/>
          </p:nvPr>
        </p:nvSpPr>
        <p:spPr/>
        <p:txBody>
          <a:bodyPr/>
          <a:lstStyle/>
          <a:p>
            <a:r>
              <a:rPr lang="en-US"/>
              <a:t>COMFORTAGE – Prediction, Monitoring and Personalized Recommendations for Prevention and Relief of Dementia and Other Neurodegenerative Diseases</a:t>
            </a:r>
            <a:endParaRPr lang="el-GR" dirty="0"/>
          </a:p>
        </p:txBody>
      </p:sp>
      <p:sp>
        <p:nvSpPr>
          <p:cNvPr id="6" name="Slide Number Placeholder 5"/>
          <p:cNvSpPr>
            <a:spLocks noGrp="1"/>
          </p:cNvSpPr>
          <p:nvPr>
            <p:ph type="sldNum" sz="quarter" idx="12"/>
          </p:nvPr>
        </p:nvSpPr>
        <p:spPr/>
        <p:txBody>
          <a:bodyPr/>
          <a:lstStyle/>
          <a:p>
            <a:fld id="{EB55B2F9-152E-47EA-A633-452B73378B13}" type="slidenum">
              <a:rPr lang="el-GR" smtClean="0"/>
              <a:t>‹#›</a:t>
            </a:fld>
            <a:endParaRPr lang="el-GR"/>
          </a:p>
        </p:txBody>
      </p:sp>
    </p:spTree>
    <p:extLst>
      <p:ext uri="{BB962C8B-B14F-4D97-AF65-F5344CB8AC3E}">
        <p14:creationId xmlns:p14="http://schemas.microsoft.com/office/powerpoint/2010/main" val="1063772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52A6460C-7CB4-433C-817C-269E8B154B52}" type="datetimeFigureOut">
              <a:rPr lang="el-GR" smtClean="0"/>
              <a:t>17/1/24</a:t>
            </a:fld>
            <a:endParaRPr lang="el-GR"/>
          </a:p>
        </p:txBody>
      </p:sp>
      <p:sp>
        <p:nvSpPr>
          <p:cNvPr id="5" name="Footer Placeholder 4"/>
          <p:cNvSpPr>
            <a:spLocks noGrp="1"/>
          </p:cNvSpPr>
          <p:nvPr>
            <p:ph type="ftr" sz="quarter" idx="11"/>
          </p:nvPr>
        </p:nvSpPr>
        <p:spPr/>
        <p:txBody>
          <a:bodyPr/>
          <a:lstStyle/>
          <a:p>
            <a:r>
              <a:rPr lang="en-US"/>
              <a:t>COMFORTAGE – Prediction, Monitoring and Personalized Recommendations for Prevention and Relief of Dementia and Other Neurodegenerative Diseases</a:t>
            </a:r>
            <a:endParaRPr lang="el-GR" dirty="0"/>
          </a:p>
        </p:txBody>
      </p:sp>
      <p:sp>
        <p:nvSpPr>
          <p:cNvPr id="6" name="Slide Number Placeholder 5"/>
          <p:cNvSpPr>
            <a:spLocks noGrp="1"/>
          </p:cNvSpPr>
          <p:nvPr>
            <p:ph type="sldNum" sz="quarter" idx="12"/>
          </p:nvPr>
        </p:nvSpPr>
        <p:spPr/>
        <p:txBody>
          <a:bodyPr/>
          <a:lstStyle/>
          <a:p>
            <a:fld id="{EB55B2F9-152E-47EA-A633-452B73378B13}" type="slidenum">
              <a:rPr lang="el-GR" smtClean="0"/>
              <a:t>‹#›</a:t>
            </a:fld>
            <a:endParaRPr lang="el-GR"/>
          </a:p>
        </p:txBody>
      </p:sp>
    </p:spTree>
    <p:extLst>
      <p:ext uri="{BB962C8B-B14F-4D97-AF65-F5344CB8AC3E}">
        <p14:creationId xmlns:p14="http://schemas.microsoft.com/office/powerpoint/2010/main" val="1712491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52A6460C-7CB4-433C-817C-269E8B154B52}" type="datetimeFigureOut">
              <a:rPr lang="el-GR" smtClean="0"/>
              <a:t>17/1/24</a:t>
            </a:fld>
            <a:endParaRPr lang="el-GR"/>
          </a:p>
        </p:txBody>
      </p:sp>
      <p:sp>
        <p:nvSpPr>
          <p:cNvPr id="6" name="Footer Placeholder 5"/>
          <p:cNvSpPr>
            <a:spLocks noGrp="1"/>
          </p:cNvSpPr>
          <p:nvPr>
            <p:ph type="ftr" sz="quarter" idx="11"/>
          </p:nvPr>
        </p:nvSpPr>
        <p:spPr/>
        <p:txBody>
          <a:bodyPr/>
          <a:lstStyle/>
          <a:p>
            <a:r>
              <a:rPr lang="en-US"/>
              <a:t>COMFORTAGE – Prediction, Monitoring and Personalized Recommendations for Prevention and Relief of Dementia and Other Neurodegenerative Diseases</a:t>
            </a:r>
            <a:endParaRPr lang="el-GR" dirty="0"/>
          </a:p>
        </p:txBody>
      </p:sp>
      <p:sp>
        <p:nvSpPr>
          <p:cNvPr id="7" name="Slide Number Placeholder 6"/>
          <p:cNvSpPr>
            <a:spLocks noGrp="1"/>
          </p:cNvSpPr>
          <p:nvPr>
            <p:ph type="sldNum" sz="quarter" idx="12"/>
          </p:nvPr>
        </p:nvSpPr>
        <p:spPr/>
        <p:txBody>
          <a:bodyPr/>
          <a:lstStyle/>
          <a:p>
            <a:fld id="{EB55B2F9-152E-47EA-A633-452B73378B13}" type="slidenum">
              <a:rPr lang="el-GR" smtClean="0"/>
              <a:t>‹#›</a:t>
            </a:fld>
            <a:endParaRPr lang="el-GR"/>
          </a:p>
        </p:txBody>
      </p:sp>
    </p:spTree>
    <p:extLst>
      <p:ext uri="{BB962C8B-B14F-4D97-AF65-F5344CB8AC3E}">
        <p14:creationId xmlns:p14="http://schemas.microsoft.com/office/powerpoint/2010/main" val="339368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52A6460C-7CB4-433C-817C-269E8B154B52}" type="datetimeFigureOut">
              <a:rPr lang="el-GR" smtClean="0"/>
              <a:t>17/1/24</a:t>
            </a:fld>
            <a:endParaRPr lang="el-GR"/>
          </a:p>
        </p:txBody>
      </p:sp>
      <p:sp>
        <p:nvSpPr>
          <p:cNvPr id="8" name="Footer Placeholder 7"/>
          <p:cNvSpPr>
            <a:spLocks noGrp="1"/>
          </p:cNvSpPr>
          <p:nvPr>
            <p:ph type="ftr" sz="quarter" idx="11"/>
          </p:nvPr>
        </p:nvSpPr>
        <p:spPr/>
        <p:txBody>
          <a:bodyPr/>
          <a:lstStyle/>
          <a:p>
            <a:r>
              <a:rPr lang="en-US"/>
              <a:t>COMFORTAGE – Prediction, Monitoring and Personalized Recommendations for Prevention and Relief of Dementia and Other Neurodegenerative Diseases</a:t>
            </a:r>
            <a:endParaRPr lang="el-GR" dirty="0"/>
          </a:p>
        </p:txBody>
      </p:sp>
      <p:sp>
        <p:nvSpPr>
          <p:cNvPr id="9" name="Slide Number Placeholder 8"/>
          <p:cNvSpPr>
            <a:spLocks noGrp="1"/>
          </p:cNvSpPr>
          <p:nvPr>
            <p:ph type="sldNum" sz="quarter" idx="12"/>
          </p:nvPr>
        </p:nvSpPr>
        <p:spPr/>
        <p:txBody>
          <a:bodyPr/>
          <a:lstStyle/>
          <a:p>
            <a:fld id="{EB55B2F9-152E-47EA-A633-452B73378B13}" type="slidenum">
              <a:rPr lang="el-GR" smtClean="0"/>
              <a:t>‹#›</a:t>
            </a:fld>
            <a:endParaRPr lang="el-GR"/>
          </a:p>
        </p:txBody>
      </p:sp>
    </p:spTree>
    <p:extLst>
      <p:ext uri="{BB962C8B-B14F-4D97-AF65-F5344CB8AC3E}">
        <p14:creationId xmlns:p14="http://schemas.microsoft.com/office/powerpoint/2010/main" val="3031033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52A6460C-7CB4-433C-817C-269E8B154B52}" type="datetimeFigureOut">
              <a:rPr lang="el-GR" smtClean="0"/>
              <a:t>17/1/24</a:t>
            </a:fld>
            <a:endParaRPr lang="el-GR"/>
          </a:p>
        </p:txBody>
      </p:sp>
      <p:sp>
        <p:nvSpPr>
          <p:cNvPr id="4" name="Footer Placeholder 3"/>
          <p:cNvSpPr>
            <a:spLocks noGrp="1"/>
          </p:cNvSpPr>
          <p:nvPr>
            <p:ph type="ftr" sz="quarter" idx="11"/>
          </p:nvPr>
        </p:nvSpPr>
        <p:spPr/>
        <p:txBody>
          <a:bodyPr/>
          <a:lstStyle/>
          <a:p>
            <a:r>
              <a:rPr lang="en-US"/>
              <a:t>COMFORTAGE – Prediction, Monitoring and Personalized Recommendations for Prevention and Relief of Dementia and Other Neurodegenerative Diseases</a:t>
            </a:r>
            <a:endParaRPr lang="el-GR" dirty="0"/>
          </a:p>
        </p:txBody>
      </p:sp>
      <p:sp>
        <p:nvSpPr>
          <p:cNvPr id="5" name="Slide Number Placeholder 4"/>
          <p:cNvSpPr>
            <a:spLocks noGrp="1"/>
          </p:cNvSpPr>
          <p:nvPr>
            <p:ph type="sldNum" sz="quarter" idx="12"/>
          </p:nvPr>
        </p:nvSpPr>
        <p:spPr/>
        <p:txBody>
          <a:bodyPr/>
          <a:lstStyle/>
          <a:p>
            <a:fld id="{EB55B2F9-152E-47EA-A633-452B73378B13}" type="slidenum">
              <a:rPr lang="el-GR" smtClean="0"/>
              <a:t>‹#›</a:t>
            </a:fld>
            <a:endParaRPr lang="el-GR"/>
          </a:p>
        </p:txBody>
      </p:sp>
    </p:spTree>
    <p:extLst>
      <p:ext uri="{BB962C8B-B14F-4D97-AF65-F5344CB8AC3E}">
        <p14:creationId xmlns:p14="http://schemas.microsoft.com/office/powerpoint/2010/main" val="3641693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A6460C-7CB4-433C-817C-269E8B154B52}" type="datetimeFigureOut">
              <a:rPr lang="el-GR" smtClean="0"/>
              <a:t>17/1/24</a:t>
            </a:fld>
            <a:endParaRPr lang="el-GR"/>
          </a:p>
        </p:txBody>
      </p:sp>
      <p:sp>
        <p:nvSpPr>
          <p:cNvPr id="3" name="Footer Placeholder 2"/>
          <p:cNvSpPr>
            <a:spLocks noGrp="1"/>
          </p:cNvSpPr>
          <p:nvPr>
            <p:ph type="ftr" sz="quarter" idx="11"/>
          </p:nvPr>
        </p:nvSpPr>
        <p:spPr/>
        <p:txBody>
          <a:bodyPr/>
          <a:lstStyle/>
          <a:p>
            <a:r>
              <a:rPr lang="en-US"/>
              <a:t>COMFORTAGE – Prediction, Monitoring and Personalized Recommendations for Prevention and Relief of Dementia and Other Neurodegenerative Diseases</a:t>
            </a:r>
            <a:endParaRPr lang="el-GR" dirty="0"/>
          </a:p>
        </p:txBody>
      </p:sp>
      <p:sp>
        <p:nvSpPr>
          <p:cNvPr id="4" name="Slide Number Placeholder 3"/>
          <p:cNvSpPr>
            <a:spLocks noGrp="1"/>
          </p:cNvSpPr>
          <p:nvPr>
            <p:ph type="sldNum" sz="quarter" idx="12"/>
          </p:nvPr>
        </p:nvSpPr>
        <p:spPr/>
        <p:txBody>
          <a:bodyPr/>
          <a:lstStyle/>
          <a:p>
            <a:fld id="{EB55B2F9-152E-47EA-A633-452B73378B13}" type="slidenum">
              <a:rPr lang="el-GR" smtClean="0"/>
              <a:t>‹#›</a:t>
            </a:fld>
            <a:endParaRPr lang="el-GR"/>
          </a:p>
        </p:txBody>
      </p:sp>
    </p:spTree>
    <p:extLst>
      <p:ext uri="{BB962C8B-B14F-4D97-AF65-F5344CB8AC3E}">
        <p14:creationId xmlns:p14="http://schemas.microsoft.com/office/powerpoint/2010/main" val="1199907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l-GR"/>
              <a:t>Στυλ κειμένου υποδείγματος</a:t>
            </a:r>
          </a:p>
        </p:txBody>
      </p:sp>
      <p:sp>
        <p:nvSpPr>
          <p:cNvPr id="5" name="Date Placeholder 4"/>
          <p:cNvSpPr>
            <a:spLocks noGrp="1"/>
          </p:cNvSpPr>
          <p:nvPr>
            <p:ph type="dt" sz="half" idx="10"/>
          </p:nvPr>
        </p:nvSpPr>
        <p:spPr/>
        <p:txBody>
          <a:bodyPr/>
          <a:lstStyle/>
          <a:p>
            <a:fld id="{52A6460C-7CB4-433C-817C-269E8B154B52}" type="datetimeFigureOut">
              <a:rPr lang="el-GR" smtClean="0"/>
              <a:t>17/1/24</a:t>
            </a:fld>
            <a:endParaRPr lang="el-GR"/>
          </a:p>
        </p:txBody>
      </p:sp>
      <p:sp>
        <p:nvSpPr>
          <p:cNvPr id="6" name="Footer Placeholder 5"/>
          <p:cNvSpPr>
            <a:spLocks noGrp="1"/>
          </p:cNvSpPr>
          <p:nvPr>
            <p:ph type="ftr" sz="quarter" idx="11"/>
          </p:nvPr>
        </p:nvSpPr>
        <p:spPr/>
        <p:txBody>
          <a:bodyPr/>
          <a:lstStyle/>
          <a:p>
            <a:r>
              <a:rPr lang="en-US"/>
              <a:t>COMFORTAGE – Prediction, Monitoring and Personalized Recommendations for Prevention and Relief of Dementia and Other Neurodegenerative Diseases</a:t>
            </a:r>
            <a:endParaRPr lang="el-GR"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EB55B2F9-152E-47EA-A633-452B73378B13}" type="slidenum">
              <a:rPr lang="el-GR" smtClean="0"/>
              <a:t>‹#›</a:t>
            </a:fld>
            <a:endParaRPr lang="el-GR"/>
          </a:p>
        </p:txBody>
      </p:sp>
    </p:spTree>
    <p:extLst>
      <p:ext uri="{BB962C8B-B14F-4D97-AF65-F5344CB8AC3E}">
        <p14:creationId xmlns:p14="http://schemas.microsoft.com/office/powerpoint/2010/main" val="41167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2A6460C-7CB4-433C-817C-269E8B154B52}" type="datetimeFigureOut">
              <a:rPr lang="el-GR" smtClean="0"/>
              <a:t>17/1/24</a:t>
            </a:fld>
            <a:endParaRPr lang="el-GR"/>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r>
              <a:rPr lang="en-US"/>
              <a:t>COMFORTAGE – Prediction, Monitoring and Personalized Recommendations for Prevention and Relief of Dementia and Other Neurodegenerative Diseases</a:t>
            </a:r>
            <a:endParaRPr lang="el-GR"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EB55B2F9-152E-47EA-A633-452B73378B13}" type="slidenum">
              <a:rPr lang="el-GR" smtClean="0"/>
              <a:t>‹#›</a:t>
            </a:fld>
            <a:endParaRPr lang="el-GR"/>
          </a:p>
        </p:txBody>
      </p:sp>
    </p:spTree>
    <p:extLst>
      <p:ext uri="{BB962C8B-B14F-4D97-AF65-F5344CB8AC3E}">
        <p14:creationId xmlns:p14="http://schemas.microsoft.com/office/powerpoint/2010/main" val="340420965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2A6460C-7CB4-433C-817C-269E8B154B52}" type="datetimeFigureOut">
              <a:rPr lang="el-GR" smtClean="0"/>
              <a:t>17/1/24</a:t>
            </a:fld>
            <a:endParaRPr lang="el-GR"/>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r>
              <a:rPr lang="en-US"/>
              <a:t>COMFORTAGE – Prediction, Monitoring and Personalized Recommendations for Prevention and Relief of Dementia and Other Neurodegenerative Diseases</a:t>
            </a:r>
            <a:endParaRPr lang="el-GR"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EB55B2F9-152E-47EA-A633-452B73378B13}" type="slidenum">
              <a:rPr lang="el-GR" smtClean="0"/>
              <a:t>‹#›</a:t>
            </a:fld>
            <a:endParaRPr lang="el-GR" dirty="0"/>
          </a:p>
        </p:txBody>
      </p:sp>
    </p:spTree>
    <p:extLst>
      <p:ext uri="{BB962C8B-B14F-4D97-AF65-F5344CB8AC3E}">
        <p14:creationId xmlns:p14="http://schemas.microsoft.com/office/powerpoint/2010/main" val="356609267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17.jfif"/><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jfif"/><Relationship Id="rId11" Type="http://schemas.openxmlformats.org/officeDocument/2006/relationships/image" Target="../media/image20.jp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D06F9770-52AC-E0C0-A03F-894A23E570AA}"/>
              </a:ext>
            </a:extLst>
          </p:cNvPr>
          <p:cNvSpPr txBox="1">
            <a:spLocks/>
          </p:cNvSpPr>
          <p:nvPr/>
        </p:nvSpPr>
        <p:spPr>
          <a:xfrm>
            <a:off x="686235" y="3300736"/>
            <a:ext cx="3816096" cy="36943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3600" b="1" dirty="0">
              <a:latin typeface="+mj-lt"/>
              <a:cs typeface="Times New Roman" panose="02020603050405020304" pitchFamily="18" charset="0"/>
            </a:endParaRPr>
          </a:p>
          <a:p>
            <a:pPr indent="-228600" algn="l">
              <a:buFont typeface="Arial" panose="020B0604020202020204" pitchFamily="34" charset="0"/>
              <a:buChar char="•"/>
            </a:pPr>
            <a:endParaRPr lang="en-US" sz="2000" dirty="0"/>
          </a:p>
        </p:txBody>
      </p:sp>
      <p:sp>
        <p:nvSpPr>
          <p:cNvPr id="8" name="Ορθογώνιο 7">
            <a:extLst>
              <a:ext uri="{FF2B5EF4-FFF2-40B4-BE49-F238E27FC236}">
                <a16:creationId xmlns:a16="http://schemas.microsoft.com/office/drawing/2014/main" id="{D136BEDF-6E96-88BB-37EB-2C1B125A40DA}"/>
              </a:ext>
            </a:extLst>
          </p:cNvPr>
          <p:cNvSpPr/>
          <p:nvPr/>
        </p:nvSpPr>
        <p:spPr>
          <a:xfrm>
            <a:off x="4005943" y="6272010"/>
            <a:ext cx="496388" cy="4656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Εικόνα 4" descr="Εικόνα που περιέχει clipart, εικονογράφηση, γραφικά, καρτούν&#10;&#10;Περιγραφή που δημιουργήθηκε αυτόματα">
            <a:extLst>
              <a:ext uri="{FF2B5EF4-FFF2-40B4-BE49-F238E27FC236}">
                <a16:creationId xmlns:a16="http://schemas.microsoft.com/office/drawing/2014/main" id="{06FB31D5-C34C-25A5-336D-3489BB8AA6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235" y="761842"/>
            <a:ext cx="10641345" cy="59857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Τίτλος 1">
            <a:extLst>
              <a:ext uri="{FF2B5EF4-FFF2-40B4-BE49-F238E27FC236}">
                <a16:creationId xmlns:a16="http://schemas.microsoft.com/office/drawing/2014/main" id="{8D49640F-D482-CFCA-5F85-C026ABB0B165}"/>
              </a:ext>
            </a:extLst>
          </p:cNvPr>
          <p:cNvSpPr>
            <a:spLocks noGrp="1"/>
          </p:cNvSpPr>
          <p:nvPr>
            <p:ph type="ctrTitle"/>
          </p:nvPr>
        </p:nvSpPr>
        <p:spPr>
          <a:xfrm>
            <a:off x="805060" y="664867"/>
            <a:ext cx="10534758" cy="1183184"/>
          </a:xfrm>
        </p:spPr>
        <p:txBody>
          <a:bodyPr vert="horz" lIns="91440" tIns="45720" rIns="91440" bIns="45720" rtlCol="0" anchor="ctr">
            <a:normAutofit/>
          </a:bodyPr>
          <a:lstStyle/>
          <a:p>
            <a:pPr algn="ctr"/>
            <a:r>
              <a:rPr lang="en-US" sz="3200" b="1" dirty="0">
                <a:solidFill>
                  <a:srgbClr val="0070C0"/>
                </a:solidFill>
                <a:latin typeface="Lato Light" panose="020F0502020204030203" pitchFamily="34" charset="0"/>
                <a:ea typeface="Lato Light" panose="020F0502020204030203" pitchFamily="34" charset="0"/>
                <a:cs typeface="Lato Light" panose="020F0502020204030203" pitchFamily="34" charset="0"/>
              </a:rPr>
              <a:t>P</a:t>
            </a:r>
            <a:r>
              <a:rPr lang="en-US" sz="3200" b="1" i="0" u="none" strike="noStrike" kern="1200" baseline="0" dirty="0">
                <a:solidFill>
                  <a:srgbClr val="0070C0"/>
                </a:solidFill>
                <a:latin typeface="Lato Light" panose="020F0502020204030203" pitchFamily="34" charset="0"/>
                <a:ea typeface="Lato Light" panose="020F0502020204030203" pitchFamily="34" charset="0"/>
                <a:cs typeface="Lato Light" panose="020F0502020204030203" pitchFamily="34" charset="0"/>
              </a:rPr>
              <a:t>rediction, Monitoring and Personalized Recommendations for</a:t>
            </a:r>
            <a:br>
              <a:rPr lang="en-US" sz="3200" b="1" i="0" u="none" strike="noStrike" kern="1200" baseline="0" dirty="0">
                <a:solidFill>
                  <a:srgbClr val="0070C0"/>
                </a:solidFill>
                <a:latin typeface="Lato Light" panose="020F0502020204030203" pitchFamily="34" charset="0"/>
                <a:ea typeface="Lato Light" panose="020F0502020204030203" pitchFamily="34" charset="0"/>
                <a:cs typeface="Lato Light" panose="020F0502020204030203" pitchFamily="34" charset="0"/>
              </a:rPr>
            </a:br>
            <a:r>
              <a:rPr lang="en-US" sz="3200" b="1" i="0" u="none" strike="noStrike" kern="1200" baseline="0" dirty="0">
                <a:solidFill>
                  <a:srgbClr val="0070C0"/>
                </a:solidFill>
                <a:latin typeface="Lato Light" panose="020F0502020204030203" pitchFamily="34" charset="0"/>
                <a:ea typeface="Lato Light" panose="020F0502020204030203" pitchFamily="34" charset="0"/>
                <a:cs typeface="Lato Light" panose="020F0502020204030203" pitchFamily="34" charset="0"/>
              </a:rPr>
              <a:t>Prevention and Relief of Dementia and Frailty</a:t>
            </a:r>
            <a:endParaRPr lang="en-US" sz="3200" kern="1200" dirty="0">
              <a:solidFill>
                <a:srgbClr val="0070C0"/>
              </a:solidFill>
              <a:latin typeface="Lato Light" panose="020F0502020204030203" pitchFamily="34" charset="0"/>
              <a:ea typeface="Lato Light" panose="020F0502020204030203" pitchFamily="34" charset="0"/>
              <a:cs typeface="Lato Light" panose="020F0502020204030203" pitchFamily="34" charset="0"/>
            </a:endParaRPr>
          </a:p>
        </p:txBody>
      </p:sp>
      <p:pic>
        <p:nvPicPr>
          <p:cNvPr id="11" name="Εικόνα 10" descr="Εικόνα που περιέχει γραφικά, στιγμιότυπο οθόνης, γραφιστική&#10;&#10;Περιγραφή που δημιουργήθηκε αυτόματα">
            <a:extLst>
              <a:ext uri="{FF2B5EF4-FFF2-40B4-BE49-F238E27FC236}">
                <a16:creationId xmlns:a16="http://schemas.microsoft.com/office/drawing/2014/main" id="{A9F2FA40-617E-535F-FB0D-B3AA1D77C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8456" y="-11106"/>
            <a:ext cx="4810019" cy="817703"/>
          </a:xfrm>
          <a:prstGeom prst="rect">
            <a:avLst/>
          </a:prstGeom>
        </p:spPr>
      </p:pic>
    </p:spTree>
    <p:extLst>
      <p:ext uri="{BB962C8B-B14F-4D97-AF65-F5344CB8AC3E}">
        <p14:creationId xmlns:p14="http://schemas.microsoft.com/office/powerpoint/2010/main" val="2956557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ημερομηνίας 3">
            <a:extLst>
              <a:ext uri="{FF2B5EF4-FFF2-40B4-BE49-F238E27FC236}">
                <a16:creationId xmlns:a16="http://schemas.microsoft.com/office/drawing/2014/main" id="{379FCE11-3811-FBCA-2DB9-6C41F852F945}"/>
              </a:ext>
            </a:extLst>
          </p:cNvPr>
          <p:cNvSpPr>
            <a:spLocks noGrp="1"/>
          </p:cNvSpPr>
          <p:nvPr>
            <p:ph type="dt" sz="half" idx="10"/>
          </p:nvPr>
        </p:nvSpPr>
        <p:spPr/>
        <p:txBody>
          <a:bodyPr/>
          <a:lstStyle/>
          <a:p>
            <a:fld id="{52A6460C-7CB4-433C-817C-269E8B154B52}" type="datetimeFigureOut">
              <a:rPr lang="el-GR" smtClean="0"/>
              <a:t>17/1/24</a:t>
            </a:fld>
            <a:endParaRPr lang="el-GR"/>
          </a:p>
        </p:txBody>
      </p:sp>
      <p:sp>
        <p:nvSpPr>
          <p:cNvPr id="4" name="Slide Number Placeholder 3"/>
          <p:cNvSpPr>
            <a:spLocks noGrp="1"/>
          </p:cNvSpPr>
          <p:nvPr>
            <p:ph type="sldNum" sz="quarter" idx="12"/>
          </p:nvPr>
        </p:nvSpPr>
        <p:spPr/>
        <p:txBody>
          <a:bodyPr/>
          <a:lstStyle/>
          <a:p>
            <a:fld id="{570DC86A-50DC-4060-8B57-B6E3B360CD28}" type="slidenum">
              <a:rPr lang="en-US" smtClean="0"/>
              <a:pPr/>
              <a:t>10</a:t>
            </a:fld>
            <a:endParaRPr lang="en-US"/>
          </a:p>
        </p:txBody>
      </p:sp>
      <p:sp>
        <p:nvSpPr>
          <p:cNvPr id="2" name="Θέση υποσέλιδου 4">
            <a:extLst>
              <a:ext uri="{FF2B5EF4-FFF2-40B4-BE49-F238E27FC236}">
                <a16:creationId xmlns:a16="http://schemas.microsoft.com/office/drawing/2014/main" id="{AE46F79E-76EC-03F3-5FF7-E0956AE22549}"/>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COMFORTAGE – Prediction, Monitoring and Personalized Recommendations for Prevention and Relief of Dementia and Other Neurodegenerative Diseases</a:t>
            </a:r>
            <a:endParaRPr lang="el-GR" dirty="0"/>
          </a:p>
        </p:txBody>
      </p:sp>
      <p:sp>
        <p:nvSpPr>
          <p:cNvPr id="9" name="Title 1">
            <a:extLst>
              <a:ext uri="{FF2B5EF4-FFF2-40B4-BE49-F238E27FC236}">
                <a16:creationId xmlns:a16="http://schemas.microsoft.com/office/drawing/2014/main" id="{9630B260-11F2-83D3-05A3-DEA13768E9C1}"/>
              </a:ext>
            </a:extLst>
          </p:cNvPr>
          <p:cNvSpPr txBox="1">
            <a:spLocks/>
          </p:cNvSpPr>
          <p:nvPr/>
        </p:nvSpPr>
        <p:spPr>
          <a:xfrm>
            <a:off x="685800" y="216953"/>
            <a:ext cx="10772775" cy="934631"/>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altLang="el-GR" dirty="0">
                <a:latin typeface="Lato Black" panose="020B0604020202020204" pitchFamily="34" charset="0"/>
                <a:ea typeface="Lato Black" panose="020B0604020202020204" pitchFamily="34" charset="0"/>
                <a:cs typeface="Lato Black" panose="020B0604020202020204" pitchFamily="34" charset="0"/>
              </a:rPr>
              <a:t>Work Plan Overview</a:t>
            </a:r>
          </a:p>
        </p:txBody>
      </p:sp>
      <p:sp>
        <p:nvSpPr>
          <p:cNvPr id="5" name="Content Placeholder 2">
            <a:extLst>
              <a:ext uri="{FF2B5EF4-FFF2-40B4-BE49-F238E27FC236}">
                <a16:creationId xmlns:a16="http://schemas.microsoft.com/office/drawing/2014/main" id="{70D4D8F0-6C74-1746-7441-A04CD0AAEB1F}"/>
              </a:ext>
            </a:extLst>
          </p:cNvPr>
          <p:cNvSpPr>
            <a:spLocks noGrp="1"/>
          </p:cNvSpPr>
          <p:nvPr>
            <p:ph idx="1"/>
          </p:nvPr>
        </p:nvSpPr>
        <p:spPr>
          <a:xfrm>
            <a:off x="838199" y="1825625"/>
            <a:ext cx="11010499" cy="4351338"/>
          </a:xfrm>
        </p:spPr>
        <p:txBody>
          <a:bodyPr>
            <a:normAutofit/>
          </a:bodyPr>
          <a:lstStyle/>
          <a:p>
            <a:pPr>
              <a:buFont typeface="Wingdings" panose="05000000000000000000" pitchFamily="2" charset="2"/>
              <a:buChar char="q"/>
            </a:pPr>
            <a:r>
              <a:rPr lang="en-US" sz="20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8</a:t>
            </a:r>
            <a:r>
              <a:rPr lang="en-US" sz="2000" dirty="0">
                <a:latin typeface="Lato Light" panose="020F0502020204030203" pitchFamily="34" charset="0"/>
                <a:ea typeface="Lato Light" panose="020F0502020204030203" pitchFamily="34" charset="0"/>
                <a:cs typeface="Lato Light" panose="020F0502020204030203" pitchFamily="34" charset="0"/>
              </a:rPr>
              <a:t> WPs – </a:t>
            </a:r>
            <a:r>
              <a:rPr lang="en-US" sz="20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44</a:t>
            </a:r>
            <a:r>
              <a:rPr lang="en-US" sz="2000" dirty="0">
                <a:latin typeface="Lato Light" panose="020F0502020204030203" pitchFamily="34" charset="0"/>
                <a:ea typeface="Lato Light" panose="020F0502020204030203" pitchFamily="34" charset="0"/>
                <a:cs typeface="Lato Light" panose="020F0502020204030203" pitchFamily="34" charset="0"/>
              </a:rPr>
              <a:t> Tasks</a:t>
            </a:r>
          </a:p>
          <a:p>
            <a:pPr>
              <a:buFont typeface="Wingdings" panose="05000000000000000000" pitchFamily="2" charset="2"/>
              <a:buChar char="q"/>
            </a:pPr>
            <a:r>
              <a:rPr lang="en-US" sz="20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70</a:t>
            </a:r>
            <a:r>
              <a:rPr lang="en-US" sz="2000" dirty="0">
                <a:latin typeface="Lato Light" panose="020F0502020204030203" pitchFamily="34" charset="0"/>
                <a:ea typeface="Lato Light" panose="020F0502020204030203" pitchFamily="34" charset="0"/>
                <a:cs typeface="Lato Light" panose="020F0502020204030203" pitchFamily="34" charset="0"/>
              </a:rPr>
              <a:t> Initially Allocated Deliverables</a:t>
            </a:r>
          </a:p>
          <a:p>
            <a:pPr>
              <a:buFont typeface="Wingdings" panose="05000000000000000000" pitchFamily="2" charset="2"/>
              <a:buChar char="q"/>
            </a:pPr>
            <a:r>
              <a:rPr lang="en-US" sz="20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15</a:t>
            </a:r>
            <a:r>
              <a:rPr lang="en-US" sz="2000" dirty="0">
                <a:latin typeface="Lato Light" panose="020F0502020204030203" pitchFamily="34" charset="0"/>
                <a:ea typeface="Lato Light" panose="020F0502020204030203" pitchFamily="34" charset="0"/>
                <a:cs typeface="Lato Light" panose="020F0502020204030203" pitchFamily="34" charset="0"/>
              </a:rPr>
              <a:t> Milestones</a:t>
            </a:r>
          </a:p>
        </p:txBody>
      </p:sp>
      <p:pic>
        <p:nvPicPr>
          <p:cNvPr id="7" name="Εικόνα 6">
            <a:extLst>
              <a:ext uri="{FF2B5EF4-FFF2-40B4-BE49-F238E27FC236}">
                <a16:creationId xmlns:a16="http://schemas.microsoft.com/office/drawing/2014/main" id="{6D9E393F-3E88-89F8-9A54-47D36DA3F786}"/>
              </a:ext>
            </a:extLst>
          </p:cNvPr>
          <p:cNvPicPr>
            <a:picLocks noChangeAspect="1"/>
          </p:cNvPicPr>
          <p:nvPr/>
        </p:nvPicPr>
        <p:blipFill>
          <a:blip r:embed="rId3"/>
          <a:stretch>
            <a:fillRect/>
          </a:stretch>
        </p:blipFill>
        <p:spPr>
          <a:xfrm>
            <a:off x="6660806" y="1181894"/>
            <a:ext cx="5029200" cy="5638800"/>
          </a:xfrm>
          <a:prstGeom prst="rect">
            <a:avLst/>
          </a:prstGeom>
        </p:spPr>
      </p:pic>
    </p:spTree>
    <p:extLst>
      <p:ext uri="{BB962C8B-B14F-4D97-AF65-F5344CB8AC3E}">
        <p14:creationId xmlns:p14="http://schemas.microsoft.com/office/powerpoint/2010/main" val="3949817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3194391C-CE93-CF4A-AF0E-FEAC72D02A62}"/>
              </a:ext>
            </a:extLst>
          </p:cNvPr>
          <p:cNvSpPr>
            <a:spLocks noChangeArrowheads="1"/>
          </p:cNvSpPr>
          <p:nvPr/>
        </p:nvSpPr>
        <p:spPr bwMode="auto">
          <a:xfrm>
            <a:off x="743044" y="2002221"/>
            <a:ext cx="1029129" cy="1029129"/>
          </a:xfrm>
          <a:custGeom>
            <a:avLst/>
            <a:gdLst>
              <a:gd name="T0" fmla="*/ 1018 w 2038"/>
              <a:gd name="T1" fmla="*/ 0 h 2039"/>
              <a:gd name="T2" fmla="*/ 1018 w 2038"/>
              <a:gd name="T3" fmla="*/ 0 h 2039"/>
              <a:gd name="T4" fmla="*/ 2037 w 2038"/>
              <a:gd name="T5" fmla="*/ 1019 h 2039"/>
              <a:gd name="T6" fmla="*/ 2037 w 2038"/>
              <a:gd name="T7" fmla="*/ 1019 h 2039"/>
              <a:gd name="T8" fmla="*/ 1018 w 2038"/>
              <a:gd name="T9" fmla="*/ 2038 h 2039"/>
              <a:gd name="T10" fmla="*/ 1018 w 2038"/>
              <a:gd name="T11" fmla="*/ 2038 h 2039"/>
              <a:gd name="T12" fmla="*/ 0 w 2038"/>
              <a:gd name="T13" fmla="*/ 1019 h 2039"/>
              <a:gd name="T14" fmla="*/ 0 w 2038"/>
              <a:gd name="T15" fmla="*/ 1019 h 2039"/>
              <a:gd name="T16" fmla="*/ 1018 w 2038"/>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8" h="2039">
                <a:moveTo>
                  <a:pt x="1018" y="0"/>
                </a:moveTo>
                <a:lnTo>
                  <a:pt x="1018" y="0"/>
                </a:lnTo>
                <a:cubicBezTo>
                  <a:pt x="1581" y="0"/>
                  <a:pt x="2037" y="456"/>
                  <a:pt x="2037" y="1019"/>
                </a:cubicBezTo>
                <a:lnTo>
                  <a:pt x="2037" y="1019"/>
                </a:lnTo>
                <a:cubicBezTo>
                  <a:pt x="2037" y="1582"/>
                  <a:pt x="1581" y="2038"/>
                  <a:pt x="1018" y="2038"/>
                </a:cubicBezTo>
                <a:lnTo>
                  <a:pt x="1018" y="2038"/>
                </a:lnTo>
                <a:cubicBezTo>
                  <a:pt x="456" y="2038"/>
                  <a:pt x="0" y="1582"/>
                  <a:pt x="0" y="1019"/>
                </a:cubicBezTo>
                <a:lnTo>
                  <a:pt x="0" y="1019"/>
                </a:lnTo>
                <a:cubicBezTo>
                  <a:pt x="0" y="456"/>
                  <a:pt x="456" y="0"/>
                  <a:pt x="1018" y="0"/>
                </a:cubicBezTo>
              </a:path>
            </a:pathLst>
          </a:custGeom>
          <a:solidFill>
            <a:schemeClr val="accent6"/>
          </a:solidFill>
          <a:ln>
            <a:noFill/>
          </a:ln>
          <a:effectLst/>
        </p:spPr>
        <p:txBody>
          <a:bodyPr wrap="none" anchor="ctr"/>
          <a:lstStyle/>
          <a:p>
            <a:endParaRPr lang="en-US" sz="3266"/>
          </a:p>
        </p:txBody>
      </p:sp>
      <p:sp>
        <p:nvSpPr>
          <p:cNvPr id="5" name="Freeform 5">
            <a:extLst>
              <a:ext uri="{FF2B5EF4-FFF2-40B4-BE49-F238E27FC236}">
                <a16:creationId xmlns:a16="http://schemas.microsoft.com/office/drawing/2014/main" id="{0E16C6BB-CB0A-FA42-A21F-0D8F2CB73D98}"/>
              </a:ext>
            </a:extLst>
          </p:cNvPr>
          <p:cNvSpPr>
            <a:spLocks noChangeArrowheads="1"/>
          </p:cNvSpPr>
          <p:nvPr/>
        </p:nvSpPr>
        <p:spPr bwMode="auto">
          <a:xfrm>
            <a:off x="2290840" y="1944225"/>
            <a:ext cx="3969020" cy="1103720"/>
          </a:xfrm>
          <a:prstGeom prst="roundRect">
            <a:avLst/>
          </a:prstGeom>
          <a:solidFill>
            <a:schemeClr val="accent6"/>
          </a:solidFill>
          <a:ln>
            <a:noFill/>
          </a:ln>
          <a:effectLst/>
        </p:spPr>
        <p:txBody>
          <a:bodyPr wrap="none" anchor="ctr"/>
          <a:lstStyle/>
          <a:p>
            <a:endParaRPr lang="en-US" sz="3266"/>
          </a:p>
        </p:txBody>
      </p:sp>
      <p:sp>
        <p:nvSpPr>
          <p:cNvPr id="6" name="Freeform 10">
            <a:extLst>
              <a:ext uri="{FF2B5EF4-FFF2-40B4-BE49-F238E27FC236}">
                <a16:creationId xmlns:a16="http://schemas.microsoft.com/office/drawing/2014/main" id="{A2D51863-40D8-6E44-8EB7-028EEEAFCCC7}"/>
              </a:ext>
            </a:extLst>
          </p:cNvPr>
          <p:cNvSpPr>
            <a:spLocks noChangeArrowheads="1"/>
          </p:cNvSpPr>
          <p:nvPr/>
        </p:nvSpPr>
        <p:spPr bwMode="auto">
          <a:xfrm>
            <a:off x="743044" y="3212017"/>
            <a:ext cx="1029129" cy="1029129"/>
          </a:xfrm>
          <a:custGeom>
            <a:avLst/>
            <a:gdLst>
              <a:gd name="T0" fmla="*/ 1018 w 2038"/>
              <a:gd name="T1" fmla="*/ 0 h 2039"/>
              <a:gd name="T2" fmla="*/ 1018 w 2038"/>
              <a:gd name="T3" fmla="*/ 0 h 2039"/>
              <a:gd name="T4" fmla="*/ 2037 w 2038"/>
              <a:gd name="T5" fmla="*/ 1019 h 2039"/>
              <a:gd name="T6" fmla="*/ 2037 w 2038"/>
              <a:gd name="T7" fmla="*/ 1019 h 2039"/>
              <a:gd name="T8" fmla="*/ 1018 w 2038"/>
              <a:gd name="T9" fmla="*/ 2038 h 2039"/>
              <a:gd name="T10" fmla="*/ 1018 w 2038"/>
              <a:gd name="T11" fmla="*/ 2038 h 2039"/>
              <a:gd name="T12" fmla="*/ 0 w 2038"/>
              <a:gd name="T13" fmla="*/ 1019 h 2039"/>
              <a:gd name="T14" fmla="*/ 0 w 2038"/>
              <a:gd name="T15" fmla="*/ 1019 h 2039"/>
              <a:gd name="T16" fmla="*/ 1018 w 2038"/>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8" h="2039">
                <a:moveTo>
                  <a:pt x="1018" y="0"/>
                </a:moveTo>
                <a:lnTo>
                  <a:pt x="1018" y="0"/>
                </a:lnTo>
                <a:cubicBezTo>
                  <a:pt x="1581" y="0"/>
                  <a:pt x="2037" y="456"/>
                  <a:pt x="2037" y="1019"/>
                </a:cubicBezTo>
                <a:lnTo>
                  <a:pt x="2037" y="1019"/>
                </a:lnTo>
                <a:cubicBezTo>
                  <a:pt x="2037" y="1581"/>
                  <a:pt x="1581" y="2038"/>
                  <a:pt x="1018" y="2038"/>
                </a:cubicBezTo>
                <a:lnTo>
                  <a:pt x="1018" y="2038"/>
                </a:lnTo>
                <a:cubicBezTo>
                  <a:pt x="456" y="2038"/>
                  <a:pt x="0" y="1581"/>
                  <a:pt x="0" y="1019"/>
                </a:cubicBezTo>
                <a:lnTo>
                  <a:pt x="0" y="1019"/>
                </a:lnTo>
                <a:cubicBezTo>
                  <a:pt x="0" y="456"/>
                  <a:pt x="456" y="0"/>
                  <a:pt x="1018" y="0"/>
                </a:cubicBezTo>
              </a:path>
            </a:pathLst>
          </a:custGeom>
          <a:solidFill>
            <a:schemeClr val="accent2"/>
          </a:solidFill>
          <a:ln>
            <a:noFill/>
          </a:ln>
          <a:effectLst/>
        </p:spPr>
        <p:txBody>
          <a:bodyPr wrap="none" anchor="ctr"/>
          <a:lstStyle/>
          <a:p>
            <a:endParaRPr lang="en-US" sz="3266"/>
          </a:p>
        </p:txBody>
      </p:sp>
      <p:sp>
        <p:nvSpPr>
          <p:cNvPr id="7" name="Freeform 12">
            <a:extLst>
              <a:ext uri="{FF2B5EF4-FFF2-40B4-BE49-F238E27FC236}">
                <a16:creationId xmlns:a16="http://schemas.microsoft.com/office/drawing/2014/main" id="{2B3830CE-FB87-6843-AA22-A78251093BF6}"/>
              </a:ext>
            </a:extLst>
          </p:cNvPr>
          <p:cNvSpPr>
            <a:spLocks noChangeArrowheads="1"/>
          </p:cNvSpPr>
          <p:nvPr/>
        </p:nvSpPr>
        <p:spPr bwMode="auto">
          <a:xfrm>
            <a:off x="2313519" y="3220581"/>
            <a:ext cx="3969020" cy="1029129"/>
          </a:xfrm>
          <a:prstGeom prst="roundRect">
            <a:avLst/>
          </a:prstGeom>
          <a:solidFill>
            <a:schemeClr val="accent2"/>
          </a:solidFill>
          <a:ln>
            <a:noFill/>
          </a:ln>
          <a:effectLst/>
        </p:spPr>
        <p:txBody>
          <a:bodyPr wrap="none" anchor="ctr"/>
          <a:lstStyle/>
          <a:p>
            <a:endParaRPr lang="en-US" sz="3266"/>
          </a:p>
        </p:txBody>
      </p:sp>
      <p:sp>
        <p:nvSpPr>
          <p:cNvPr id="8" name="Freeform 17">
            <a:extLst>
              <a:ext uri="{FF2B5EF4-FFF2-40B4-BE49-F238E27FC236}">
                <a16:creationId xmlns:a16="http://schemas.microsoft.com/office/drawing/2014/main" id="{3AAC2DC5-5425-E245-919B-B9A4E1D0C53C}"/>
              </a:ext>
            </a:extLst>
          </p:cNvPr>
          <p:cNvSpPr>
            <a:spLocks noChangeArrowheads="1"/>
          </p:cNvSpPr>
          <p:nvPr/>
        </p:nvSpPr>
        <p:spPr bwMode="auto">
          <a:xfrm>
            <a:off x="743044" y="4553716"/>
            <a:ext cx="1029129" cy="1029129"/>
          </a:xfrm>
          <a:custGeom>
            <a:avLst/>
            <a:gdLst>
              <a:gd name="T0" fmla="*/ 1018 w 2038"/>
              <a:gd name="T1" fmla="*/ 0 h 2039"/>
              <a:gd name="T2" fmla="*/ 1018 w 2038"/>
              <a:gd name="T3" fmla="*/ 0 h 2039"/>
              <a:gd name="T4" fmla="*/ 2037 w 2038"/>
              <a:gd name="T5" fmla="*/ 1019 h 2039"/>
              <a:gd name="T6" fmla="*/ 2037 w 2038"/>
              <a:gd name="T7" fmla="*/ 1019 h 2039"/>
              <a:gd name="T8" fmla="*/ 1018 w 2038"/>
              <a:gd name="T9" fmla="*/ 2038 h 2039"/>
              <a:gd name="T10" fmla="*/ 1018 w 2038"/>
              <a:gd name="T11" fmla="*/ 2038 h 2039"/>
              <a:gd name="T12" fmla="*/ 0 w 2038"/>
              <a:gd name="T13" fmla="*/ 1019 h 2039"/>
              <a:gd name="T14" fmla="*/ 0 w 2038"/>
              <a:gd name="T15" fmla="*/ 1019 h 2039"/>
              <a:gd name="T16" fmla="*/ 1018 w 2038"/>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8" h="2039">
                <a:moveTo>
                  <a:pt x="1018" y="0"/>
                </a:moveTo>
                <a:lnTo>
                  <a:pt x="1018" y="0"/>
                </a:lnTo>
                <a:cubicBezTo>
                  <a:pt x="1581" y="0"/>
                  <a:pt x="2037" y="456"/>
                  <a:pt x="2037" y="1019"/>
                </a:cubicBezTo>
                <a:lnTo>
                  <a:pt x="2037" y="1019"/>
                </a:lnTo>
                <a:cubicBezTo>
                  <a:pt x="2037" y="1582"/>
                  <a:pt x="1581" y="2038"/>
                  <a:pt x="1018" y="2038"/>
                </a:cubicBezTo>
                <a:lnTo>
                  <a:pt x="1018" y="2038"/>
                </a:lnTo>
                <a:cubicBezTo>
                  <a:pt x="456" y="2038"/>
                  <a:pt x="0" y="1582"/>
                  <a:pt x="0" y="1019"/>
                </a:cubicBezTo>
                <a:lnTo>
                  <a:pt x="0" y="1019"/>
                </a:lnTo>
                <a:cubicBezTo>
                  <a:pt x="0" y="456"/>
                  <a:pt x="456" y="0"/>
                  <a:pt x="1018" y="0"/>
                </a:cubicBezTo>
              </a:path>
            </a:pathLst>
          </a:custGeom>
          <a:solidFill>
            <a:schemeClr val="accent1"/>
          </a:solidFill>
          <a:ln>
            <a:noFill/>
          </a:ln>
          <a:effectLst/>
        </p:spPr>
        <p:txBody>
          <a:bodyPr wrap="none" anchor="ctr"/>
          <a:lstStyle/>
          <a:p>
            <a:endParaRPr lang="en-US" sz="3266"/>
          </a:p>
        </p:txBody>
      </p:sp>
      <p:sp>
        <p:nvSpPr>
          <p:cNvPr id="9" name="Freeform 19">
            <a:extLst>
              <a:ext uri="{FF2B5EF4-FFF2-40B4-BE49-F238E27FC236}">
                <a16:creationId xmlns:a16="http://schemas.microsoft.com/office/drawing/2014/main" id="{EBFA35B1-269E-794D-BA5A-581352B8837C}"/>
              </a:ext>
            </a:extLst>
          </p:cNvPr>
          <p:cNvSpPr>
            <a:spLocks noChangeArrowheads="1"/>
          </p:cNvSpPr>
          <p:nvPr/>
        </p:nvSpPr>
        <p:spPr bwMode="auto">
          <a:xfrm>
            <a:off x="2313519" y="4506826"/>
            <a:ext cx="3969020" cy="1316457"/>
          </a:xfrm>
          <a:prstGeom prst="roundRect">
            <a:avLst/>
          </a:prstGeom>
          <a:solidFill>
            <a:schemeClr val="accent1"/>
          </a:solidFill>
          <a:ln>
            <a:noFill/>
          </a:ln>
          <a:effectLst/>
        </p:spPr>
        <p:txBody>
          <a:bodyPr wrap="none" anchor="ctr"/>
          <a:lstStyle/>
          <a:p>
            <a:endParaRPr lang="en-US" sz="3266"/>
          </a:p>
        </p:txBody>
      </p:sp>
      <p:sp>
        <p:nvSpPr>
          <p:cNvPr id="20" name="Freeform 80">
            <a:extLst>
              <a:ext uri="{FF2B5EF4-FFF2-40B4-BE49-F238E27FC236}">
                <a16:creationId xmlns:a16="http://schemas.microsoft.com/office/drawing/2014/main" id="{0A279246-70A9-294A-A93C-EEF8C0F9FF86}"/>
              </a:ext>
            </a:extLst>
          </p:cNvPr>
          <p:cNvSpPr>
            <a:spLocks noChangeArrowheads="1"/>
          </p:cNvSpPr>
          <p:nvPr/>
        </p:nvSpPr>
        <p:spPr bwMode="auto">
          <a:xfrm>
            <a:off x="1656284" y="2545838"/>
            <a:ext cx="883893" cy="45719"/>
          </a:xfrm>
          <a:custGeom>
            <a:avLst/>
            <a:gdLst>
              <a:gd name="T0" fmla="*/ 1020 w 1021"/>
              <a:gd name="T1" fmla="*/ 51 h 52"/>
              <a:gd name="T2" fmla="*/ 0 w 1021"/>
              <a:gd name="T3" fmla="*/ 51 h 52"/>
              <a:gd name="T4" fmla="*/ 0 w 1021"/>
              <a:gd name="T5" fmla="*/ 0 h 52"/>
              <a:gd name="T6" fmla="*/ 1020 w 1021"/>
              <a:gd name="T7" fmla="*/ 0 h 52"/>
              <a:gd name="T8" fmla="*/ 1020 w 1021"/>
              <a:gd name="T9" fmla="*/ 51 h 52"/>
            </a:gdLst>
            <a:ahLst/>
            <a:cxnLst>
              <a:cxn ang="0">
                <a:pos x="T0" y="T1"/>
              </a:cxn>
              <a:cxn ang="0">
                <a:pos x="T2" y="T3"/>
              </a:cxn>
              <a:cxn ang="0">
                <a:pos x="T4" y="T5"/>
              </a:cxn>
              <a:cxn ang="0">
                <a:pos x="T6" y="T7"/>
              </a:cxn>
              <a:cxn ang="0">
                <a:pos x="T8" y="T9"/>
              </a:cxn>
            </a:cxnLst>
            <a:rect l="0" t="0" r="r" b="b"/>
            <a:pathLst>
              <a:path w="1021" h="52">
                <a:moveTo>
                  <a:pt x="1020" y="51"/>
                </a:moveTo>
                <a:lnTo>
                  <a:pt x="0" y="51"/>
                </a:lnTo>
                <a:lnTo>
                  <a:pt x="0" y="0"/>
                </a:lnTo>
                <a:lnTo>
                  <a:pt x="1020" y="0"/>
                </a:lnTo>
                <a:lnTo>
                  <a:pt x="1020" y="51"/>
                </a:lnTo>
              </a:path>
            </a:pathLst>
          </a:custGeom>
          <a:solidFill>
            <a:schemeClr val="accent6"/>
          </a:solidFill>
          <a:ln>
            <a:noFill/>
          </a:ln>
          <a:effectLst/>
        </p:spPr>
        <p:txBody>
          <a:bodyPr wrap="none" anchor="ctr"/>
          <a:lstStyle/>
          <a:p>
            <a:endParaRPr lang="en-US" sz="3265"/>
          </a:p>
        </p:txBody>
      </p:sp>
      <p:sp>
        <p:nvSpPr>
          <p:cNvPr id="22" name="Freeform 157">
            <a:extLst>
              <a:ext uri="{FF2B5EF4-FFF2-40B4-BE49-F238E27FC236}">
                <a16:creationId xmlns:a16="http://schemas.microsoft.com/office/drawing/2014/main" id="{71871C9E-BF74-4547-A789-86C276CCCDEC}"/>
              </a:ext>
            </a:extLst>
          </p:cNvPr>
          <p:cNvSpPr>
            <a:spLocks noChangeArrowheads="1"/>
          </p:cNvSpPr>
          <p:nvPr/>
        </p:nvSpPr>
        <p:spPr bwMode="auto">
          <a:xfrm>
            <a:off x="1678963" y="3824895"/>
            <a:ext cx="883893" cy="45719"/>
          </a:xfrm>
          <a:custGeom>
            <a:avLst/>
            <a:gdLst>
              <a:gd name="T0" fmla="*/ 1020 w 1021"/>
              <a:gd name="T1" fmla="*/ 51 h 52"/>
              <a:gd name="T2" fmla="*/ 0 w 1021"/>
              <a:gd name="T3" fmla="*/ 51 h 52"/>
              <a:gd name="T4" fmla="*/ 0 w 1021"/>
              <a:gd name="T5" fmla="*/ 0 h 52"/>
              <a:gd name="T6" fmla="*/ 1020 w 1021"/>
              <a:gd name="T7" fmla="*/ 0 h 52"/>
              <a:gd name="T8" fmla="*/ 1020 w 1021"/>
              <a:gd name="T9" fmla="*/ 51 h 52"/>
            </a:gdLst>
            <a:ahLst/>
            <a:cxnLst>
              <a:cxn ang="0">
                <a:pos x="T0" y="T1"/>
              </a:cxn>
              <a:cxn ang="0">
                <a:pos x="T2" y="T3"/>
              </a:cxn>
              <a:cxn ang="0">
                <a:pos x="T4" y="T5"/>
              </a:cxn>
              <a:cxn ang="0">
                <a:pos x="T6" y="T7"/>
              </a:cxn>
              <a:cxn ang="0">
                <a:pos x="T8" y="T9"/>
              </a:cxn>
            </a:cxnLst>
            <a:rect l="0" t="0" r="r" b="b"/>
            <a:pathLst>
              <a:path w="1021" h="52">
                <a:moveTo>
                  <a:pt x="1020" y="51"/>
                </a:moveTo>
                <a:lnTo>
                  <a:pt x="0" y="51"/>
                </a:lnTo>
                <a:lnTo>
                  <a:pt x="0" y="0"/>
                </a:lnTo>
                <a:lnTo>
                  <a:pt x="1020" y="0"/>
                </a:lnTo>
                <a:lnTo>
                  <a:pt x="1020" y="51"/>
                </a:lnTo>
              </a:path>
            </a:pathLst>
          </a:custGeom>
          <a:solidFill>
            <a:schemeClr val="accent2"/>
          </a:solidFill>
          <a:ln>
            <a:noFill/>
          </a:ln>
          <a:effectLst/>
        </p:spPr>
        <p:txBody>
          <a:bodyPr wrap="none" anchor="ctr"/>
          <a:lstStyle/>
          <a:p>
            <a:endParaRPr lang="en-US" sz="3265"/>
          </a:p>
        </p:txBody>
      </p:sp>
      <p:sp>
        <p:nvSpPr>
          <p:cNvPr id="24" name="Freeform 235">
            <a:extLst>
              <a:ext uri="{FF2B5EF4-FFF2-40B4-BE49-F238E27FC236}">
                <a16:creationId xmlns:a16="http://schemas.microsoft.com/office/drawing/2014/main" id="{9D971485-A290-AD49-998D-9054A1F6CA78}"/>
              </a:ext>
            </a:extLst>
          </p:cNvPr>
          <p:cNvSpPr>
            <a:spLocks noChangeArrowheads="1"/>
          </p:cNvSpPr>
          <p:nvPr/>
        </p:nvSpPr>
        <p:spPr bwMode="auto">
          <a:xfrm>
            <a:off x="1678963" y="5111094"/>
            <a:ext cx="883893" cy="45719"/>
          </a:xfrm>
          <a:custGeom>
            <a:avLst/>
            <a:gdLst>
              <a:gd name="T0" fmla="*/ 1020 w 1021"/>
              <a:gd name="T1" fmla="*/ 51 h 52"/>
              <a:gd name="T2" fmla="*/ 0 w 1021"/>
              <a:gd name="T3" fmla="*/ 51 h 52"/>
              <a:gd name="T4" fmla="*/ 0 w 1021"/>
              <a:gd name="T5" fmla="*/ 0 h 52"/>
              <a:gd name="T6" fmla="*/ 1020 w 1021"/>
              <a:gd name="T7" fmla="*/ 0 h 52"/>
              <a:gd name="T8" fmla="*/ 1020 w 1021"/>
              <a:gd name="T9" fmla="*/ 51 h 52"/>
            </a:gdLst>
            <a:ahLst/>
            <a:cxnLst>
              <a:cxn ang="0">
                <a:pos x="T0" y="T1"/>
              </a:cxn>
              <a:cxn ang="0">
                <a:pos x="T2" y="T3"/>
              </a:cxn>
              <a:cxn ang="0">
                <a:pos x="T4" y="T5"/>
              </a:cxn>
              <a:cxn ang="0">
                <a:pos x="T6" y="T7"/>
              </a:cxn>
              <a:cxn ang="0">
                <a:pos x="T8" y="T9"/>
              </a:cxn>
            </a:cxnLst>
            <a:rect l="0" t="0" r="r" b="b"/>
            <a:pathLst>
              <a:path w="1021" h="52">
                <a:moveTo>
                  <a:pt x="1020" y="51"/>
                </a:moveTo>
                <a:lnTo>
                  <a:pt x="0" y="51"/>
                </a:lnTo>
                <a:lnTo>
                  <a:pt x="0" y="0"/>
                </a:lnTo>
                <a:lnTo>
                  <a:pt x="1020" y="0"/>
                </a:lnTo>
                <a:lnTo>
                  <a:pt x="1020" y="51"/>
                </a:lnTo>
              </a:path>
            </a:pathLst>
          </a:custGeom>
          <a:solidFill>
            <a:schemeClr val="accent1"/>
          </a:solidFill>
          <a:ln>
            <a:noFill/>
          </a:ln>
          <a:effectLst/>
        </p:spPr>
        <p:txBody>
          <a:bodyPr wrap="none" anchor="ctr"/>
          <a:lstStyle/>
          <a:p>
            <a:endParaRPr lang="en-US" sz="3265"/>
          </a:p>
        </p:txBody>
      </p:sp>
      <p:grpSp>
        <p:nvGrpSpPr>
          <p:cNvPr id="28" name="Group 27">
            <a:extLst>
              <a:ext uri="{FF2B5EF4-FFF2-40B4-BE49-F238E27FC236}">
                <a16:creationId xmlns:a16="http://schemas.microsoft.com/office/drawing/2014/main" id="{A4D7758C-3BA3-BB46-84B1-1000FC2FDD70}"/>
              </a:ext>
            </a:extLst>
          </p:cNvPr>
          <p:cNvGrpSpPr/>
          <p:nvPr/>
        </p:nvGrpSpPr>
        <p:grpSpPr>
          <a:xfrm>
            <a:off x="2434700" y="1982541"/>
            <a:ext cx="3528530" cy="885409"/>
            <a:chOff x="10511671" y="3602739"/>
            <a:chExt cx="8702339" cy="2183659"/>
          </a:xfrm>
        </p:grpSpPr>
        <p:sp>
          <p:nvSpPr>
            <p:cNvPr id="26" name="Subtitle 2">
              <a:extLst>
                <a:ext uri="{FF2B5EF4-FFF2-40B4-BE49-F238E27FC236}">
                  <a16:creationId xmlns:a16="http://schemas.microsoft.com/office/drawing/2014/main" id="{F84E410A-666F-E54C-9230-4658D504748F}"/>
                </a:ext>
              </a:extLst>
            </p:cNvPr>
            <p:cNvSpPr txBox="1">
              <a:spLocks/>
            </p:cNvSpPr>
            <p:nvPr/>
          </p:nvSpPr>
          <p:spPr>
            <a:xfrm>
              <a:off x="10511673" y="4358958"/>
              <a:ext cx="8264459" cy="1427440"/>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Medical partners, policy makers, digital innovation hubs (i.e., smart homes etc.), large-scale networks/associations/multipliers </a:t>
              </a:r>
            </a:p>
          </p:txBody>
        </p:sp>
        <p:sp>
          <p:nvSpPr>
            <p:cNvPr id="27" name="TextBox 26">
              <a:extLst>
                <a:ext uri="{FF2B5EF4-FFF2-40B4-BE49-F238E27FC236}">
                  <a16:creationId xmlns:a16="http://schemas.microsoft.com/office/drawing/2014/main" id="{243D3A1A-81B7-024A-A9E2-CB9448242BB6}"/>
                </a:ext>
              </a:extLst>
            </p:cNvPr>
            <p:cNvSpPr txBox="1"/>
            <p:nvPr/>
          </p:nvSpPr>
          <p:spPr>
            <a:xfrm>
              <a:off x="10511671" y="3602739"/>
              <a:ext cx="8702339" cy="759062"/>
            </a:xfrm>
            <a:prstGeom prst="rect">
              <a:avLst/>
            </a:prstGeom>
            <a:noFill/>
          </p:spPr>
          <p:txBody>
            <a:bodyPr wrap="none" rtlCol="0" anchor="b" anchorCtr="0">
              <a:spAutoFit/>
            </a:bodyPr>
            <a:lstStyle/>
            <a:p>
              <a:r>
                <a:rPr lang="en-US" sz="1400" b="1" dirty="0">
                  <a:solidFill>
                    <a:schemeClr val="bg1"/>
                  </a:solidFill>
                  <a:latin typeface="Poppins" pitchFamily="2" charset="77"/>
                  <a:ea typeface="League Spartan" charset="0"/>
                  <a:cs typeface="Poppins" pitchFamily="2" charset="77"/>
                </a:rPr>
                <a:t>Different Categories of Pilot Partners</a:t>
              </a:r>
            </a:p>
          </p:txBody>
        </p:sp>
      </p:grpSp>
      <p:grpSp>
        <p:nvGrpSpPr>
          <p:cNvPr id="29" name="Group 28">
            <a:extLst>
              <a:ext uri="{FF2B5EF4-FFF2-40B4-BE49-F238E27FC236}">
                <a16:creationId xmlns:a16="http://schemas.microsoft.com/office/drawing/2014/main" id="{C75B55D7-A8B6-3C41-A09C-28B029EECD54}"/>
              </a:ext>
            </a:extLst>
          </p:cNvPr>
          <p:cNvGrpSpPr/>
          <p:nvPr/>
        </p:nvGrpSpPr>
        <p:grpSpPr>
          <a:xfrm>
            <a:off x="2434700" y="3344482"/>
            <a:ext cx="3350984" cy="698217"/>
            <a:chOff x="10511671" y="3602739"/>
            <a:chExt cx="8264461" cy="1721995"/>
          </a:xfrm>
        </p:grpSpPr>
        <p:sp>
          <p:nvSpPr>
            <p:cNvPr id="30" name="Subtitle 2">
              <a:extLst>
                <a:ext uri="{FF2B5EF4-FFF2-40B4-BE49-F238E27FC236}">
                  <a16:creationId xmlns:a16="http://schemas.microsoft.com/office/drawing/2014/main" id="{A0E1BA8C-94F7-EF44-AA8C-B21FAB167F6B}"/>
                </a:ext>
              </a:extLst>
            </p:cNvPr>
            <p:cNvSpPr txBox="1">
              <a:spLocks/>
            </p:cNvSpPr>
            <p:nvPr/>
          </p:nvSpPr>
          <p:spPr>
            <a:xfrm>
              <a:off x="10511673" y="4358958"/>
              <a:ext cx="8264459" cy="965776"/>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From 9 countries ranging from East Europe to West Europe and from North to South</a:t>
              </a:r>
            </a:p>
          </p:txBody>
        </p:sp>
        <p:sp>
          <p:nvSpPr>
            <p:cNvPr id="31" name="TextBox 30">
              <a:extLst>
                <a:ext uri="{FF2B5EF4-FFF2-40B4-BE49-F238E27FC236}">
                  <a16:creationId xmlns:a16="http://schemas.microsoft.com/office/drawing/2014/main" id="{AED7E6CB-368A-704E-8EE9-9B342237D075}"/>
                </a:ext>
              </a:extLst>
            </p:cNvPr>
            <p:cNvSpPr txBox="1"/>
            <p:nvPr/>
          </p:nvSpPr>
          <p:spPr>
            <a:xfrm>
              <a:off x="10511671" y="3602739"/>
              <a:ext cx="4120289" cy="759063"/>
            </a:xfrm>
            <a:prstGeom prst="rect">
              <a:avLst/>
            </a:prstGeom>
            <a:noFill/>
          </p:spPr>
          <p:txBody>
            <a:bodyPr wrap="none" rtlCol="0" anchor="b" anchorCtr="0">
              <a:spAutoFit/>
            </a:bodyPr>
            <a:lstStyle/>
            <a:p>
              <a:r>
                <a:rPr lang="en-US" sz="1400" b="1" dirty="0">
                  <a:solidFill>
                    <a:schemeClr val="bg1"/>
                  </a:solidFill>
                  <a:latin typeface="Poppins" pitchFamily="2" charset="77"/>
                  <a:ea typeface="League Spartan" charset="0"/>
                  <a:cs typeface="Poppins" pitchFamily="2" charset="77"/>
                </a:rPr>
                <a:t>13 Pilot Partners</a:t>
              </a:r>
            </a:p>
          </p:txBody>
        </p:sp>
      </p:grpSp>
      <p:grpSp>
        <p:nvGrpSpPr>
          <p:cNvPr id="32" name="Group 31">
            <a:extLst>
              <a:ext uri="{FF2B5EF4-FFF2-40B4-BE49-F238E27FC236}">
                <a16:creationId xmlns:a16="http://schemas.microsoft.com/office/drawing/2014/main" id="{1486F59C-3188-004B-AF5E-A0657B997776}"/>
              </a:ext>
            </a:extLst>
          </p:cNvPr>
          <p:cNvGrpSpPr/>
          <p:nvPr/>
        </p:nvGrpSpPr>
        <p:grpSpPr>
          <a:xfrm>
            <a:off x="2434700" y="4588829"/>
            <a:ext cx="3350984" cy="1217947"/>
            <a:chOff x="10511671" y="3684696"/>
            <a:chExt cx="8264461" cy="3003789"/>
          </a:xfrm>
        </p:grpSpPr>
        <p:sp>
          <p:nvSpPr>
            <p:cNvPr id="33" name="Subtitle 2">
              <a:extLst>
                <a:ext uri="{FF2B5EF4-FFF2-40B4-BE49-F238E27FC236}">
                  <a16:creationId xmlns:a16="http://schemas.microsoft.com/office/drawing/2014/main" id="{5F9EB774-C7BD-9A4B-8F88-5906E684F990}"/>
                </a:ext>
              </a:extLst>
            </p:cNvPr>
            <p:cNvSpPr txBox="1">
              <a:spLocks/>
            </p:cNvSpPr>
            <p:nvPr/>
          </p:nvSpPr>
          <p:spPr>
            <a:xfrm>
              <a:off x="10511673" y="4358958"/>
              <a:ext cx="8264459" cy="2329527"/>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b="1"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5 different categories </a:t>
              </a: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of scenarios have been identified so far. </a:t>
              </a:r>
              <a:r>
                <a:rPr lang="en-US" sz="1200" b="1"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4 Clinical Trials</a:t>
              </a: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1) </a:t>
              </a:r>
              <a:r>
                <a:rPr lang="en-US" sz="1200" b="1"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Medical/Clinical studies</a:t>
              </a: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2) </a:t>
              </a:r>
              <a:r>
                <a:rPr lang="en-US" sz="1200" b="1"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Digital Innovation Hubs</a:t>
              </a: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3) </a:t>
              </a:r>
              <a:r>
                <a:rPr lang="en-US" sz="1200" b="1"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Large-Scale Social Multiplication</a:t>
              </a:r>
            </a:p>
          </p:txBody>
        </p:sp>
        <p:sp>
          <p:nvSpPr>
            <p:cNvPr id="34" name="TextBox 33">
              <a:extLst>
                <a:ext uri="{FF2B5EF4-FFF2-40B4-BE49-F238E27FC236}">
                  <a16:creationId xmlns:a16="http://schemas.microsoft.com/office/drawing/2014/main" id="{DBED6FD8-7B7A-5144-8D98-82FF88589C50}"/>
                </a:ext>
              </a:extLst>
            </p:cNvPr>
            <p:cNvSpPr txBox="1"/>
            <p:nvPr/>
          </p:nvSpPr>
          <p:spPr>
            <a:xfrm>
              <a:off x="10511671" y="3684696"/>
              <a:ext cx="7669407" cy="677106"/>
            </a:xfrm>
            <a:prstGeom prst="rect">
              <a:avLst/>
            </a:prstGeom>
            <a:noFill/>
          </p:spPr>
          <p:txBody>
            <a:bodyPr wrap="none" rtlCol="0" anchor="b" anchorCtr="0">
              <a:spAutoFit/>
            </a:bodyPr>
            <a:lstStyle/>
            <a:p>
              <a:r>
                <a:rPr lang="en-US" sz="1600" b="1" dirty="0">
                  <a:solidFill>
                    <a:schemeClr val="bg1"/>
                  </a:solidFill>
                  <a:latin typeface="Poppins" pitchFamily="2" charset="77"/>
                  <a:ea typeface="League Spartan" charset="0"/>
                  <a:cs typeface="Poppins" pitchFamily="2" charset="77"/>
                </a:rPr>
                <a:t>Different pilot scenarios/use cases</a:t>
              </a:r>
            </a:p>
          </p:txBody>
        </p:sp>
      </p:grpSp>
      <p:sp>
        <p:nvSpPr>
          <p:cNvPr id="35" name="TextBox 34">
            <a:extLst>
              <a:ext uri="{FF2B5EF4-FFF2-40B4-BE49-F238E27FC236}">
                <a16:creationId xmlns:a16="http://schemas.microsoft.com/office/drawing/2014/main" id="{B7746337-0910-D24A-B516-2A9F20FCCA3F}"/>
              </a:ext>
            </a:extLst>
          </p:cNvPr>
          <p:cNvSpPr txBox="1"/>
          <p:nvPr/>
        </p:nvSpPr>
        <p:spPr>
          <a:xfrm>
            <a:off x="1086657" y="2122486"/>
            <a:ext cx="325245" cy="784830"/>
          </a:xfrm>
          <a:prstGeom prst="rect">
            <a:avLst/>
          </a:prstGeom>
          <a:noFill/>
        </p:spPr>
        <p:txBody>
          <a:bodyPr wrap="square" rtlCol="0" anchor="ctr">
            <a:spAutoFit/>
          </a:bodyPr>
          <a:lstStyle/>
          <a:p>
            <a:pPr algn="ctr"/>
            <a:r>
              <a:rPr lang="en-US" sz="4500" b="1" dirty="0">
                <a:solidFill>
                  <a:schemeClr val="bg1"/>
                </a:solidFill>
                <a:latin typeface="Poppins" pitchFamily="2" charset="77"/>
                <a:cs typeface="Poppins" pitchFamily="2" charset="77"/>
              </a:rPr>
              <a:t>1</a:t>
            </a:r>
          </a:p>
        </p:txBody>
      </p:sp>
      <p:sp>
        <p:nvSpPr>
          <p:cNvPr id="36" name="TextBox 35">
            <a:extLst>
              <a:ext uri="{FF2B5EF4-FFF2-40B4-BE49-F238E27FC236}">
                <a16:creationId xmlns:a16="http://schemas.microsoft.com/office/drawing/2014/main" id="{6832A524-C622-3B4A-8211-76A416D6F272}"/>
              </a:ext>
            </a:extLst>
          </p:cNvPr>
          <p:cNvSpPr txBox="1"/>
          <p:nvPr/>
        </p:nvSpPr>
        <p:spPr>
          <a:xfrm>
            <a:off x="1070891" y="3308607"/>
            <a:ext cx="417540" cy="784830"/>
          </a:xfrm>
          <a:prstGeom prst="rect">
            <a:avLst/>
          </a:prstGeom>
          <a:noFill/>
        </p:spPr>
        <p:txBody>
          <a:bodyPr wrap="square" rtlCol="0" anchor="ctr">
            <a:spAutoFit/>
          </a:bodyPr>
          <a:lstStyle/>
          <a:p>
            <a:pPr algn="ctr"/>
            <a:r>
              <a:rPr lang="en-US" sz="4500" b="1" dirty="0">
                <a:solidFill>
                  <a:schemeClr val="bg1"/>
                </a:solidFill>
                <a:latin typeface="Poppins" pitchFamily="2" charset="77"/>
                <a:cs typeface="Poppins" pitchFamily="2" charset="77"/>
              </a:rPr>
              <a:t>2</a:t>
            </a:r>
          </a:p>
        </p:txBody>
      </p:sp>
      <p:sp>
        <p:nvSpPr>
          <p:cNvPr id="37" name="TextBox 36">
            <a:extLst>
              <a:ext uri="{FF2B5EF4-FFF2-40B4-BE49-F238E27FC236}">
                <a16:creationId xmlns:a16="http://schemas.microsoft.com/office/drawing/2014/main" id="{7C62A3FF-51D9-724A-866C-62AFA224CDE9}"/>
              </a:ext>
            </a:extLst>
          </p:cNvPr>
          <p:cNvSpPr txBox="1"/>
          <p:nvPr/>
        </p:nvSpPr>
        <p:spPr>
          <a:xfrm>
            <a:off x="1063091" y="4656177"/>
            <a:ext cx="433139" cy="784830"/>
          </a:xfrm>
          <a:prstGeom prst="rect">
            <a:avLst/>
          </a:prstGeom>
          <a:noFill/>
        </p:spPr>
        <p:txBody>
          <a:bodyPr wrap="square" rtlCol="0" anchor="ctr">
            <a:spAutoFit/>
          </a:bodyPr>
          <a:lstStyle/>
          <a:p>
            <a:pPr algn="ctr"/>
            <a:r>
              <a:rPr lang="en-US" sz="4500" b="1" dirty="0">
                <a:solidFill>
                  <a:schemeClr val="bg1"/>
                </a:solidFill>
                <a:latin typeface="Poppins" pitchFamily="2" charset="77"/>
                <a:cs typeface="Poppins" pitchFamily="2" charset="77"/>
              </a:rPr>
              <a:t>3</a:t>
            </a:r>
          </a:p>
        </p:txBody>
      </p:sp>
      <p:sp>
        <p:nvSpPr>
          <p:cNvPr id="11" name="Title 1">
            <a:extLst>
              <a:ext uri="{FF2B5EF4-FFF2-40B4-BE49-F238E27FC236}">
                <a16:creationId xmlns:a16="http://schemas.microsoft.com/office/drawing/2014/main" id="{09D3CAAE-264F-7180-7B7F-24F98313335A}"/>
              </a:ext>
            </a:extLst>
          </p:cNvPr>
          <p:cNvSpPr txBox="1">
            <a:spLocks/>
          </p:cNvSpPr>
          <p:nvPr/>
        </p:nvSpPr>
        <p:spPr>
          <a:xfrm>
            <a:off x="41709" y="18166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l-GR" sz="5400" spc="-120" dirty="0">
                <a:solidFill>
                  <a:schemeClr val="accent1"/>
                </a:solidFill>
                <a:latin typeface="Lato Black" panose="020B0604020202020204" pitchFamily="34" charset="0"/>
                <a:ea typeface="Lato Black" panose="020B0604020202020204" pitchFamily="34" charset="0"/>
                <a:cs typeface="Lato Black" panose="020B0604020202020204" pitchFamily="34" charset="0"/>
              </a:rPr>
              <a:t>Use Case – Pilot Partners</a:t>
            </a:r>
          </a:p>
        </p:txBody>
      </p:sp>
      <p:sp>
        <p:nvSpPr>
          <p:cNvPr id="10" name="TextBox 9">
            <a:extLst>
              <a:ext uri="{FF2B5EF4-FFF2-40B4-BE49-F238E27FC236}">
                <a16:creationId xmlns:a16="http://schemas.microsoft.com/office/drawing/2014/main" id="{26F6D7B5-098D-01AE-E864-35D9946FCAFE}"/>
              </a:ext>
            </a:extLst>
          </p:cNvPr>
          <p:cNvSpPr txBox="1"/>
          <p:nvPr/>
        </p:nvSpPr>
        <p:spPr>
          <a:xfrm>
            <a:off x="7601255" y="1046046"/>
            <a:ext cx="4599807" cy="1200329"/>
          </a:xfrm>
          <a:prstGeom prst="rect">
            <a:avLst/>
          </a:prstGeom>
          <a:solidFill>
            <a:schemeClr val="accent1"/>
          </a:solidFill>
        </p:spPr>
        <p:txBody>
          <a:bodyPr wrap="square">
            <a:spAutoFit/>
          </a:bodyPr>
          <a:lstStyle/>
          <a:p>
            <a:pPr algn="just"/>
            <a:r>
              <a:rPr lang="en-GB" sz="1800" b="1" dirty="0">
                <a:solidFill>
                  <a:srgbClr val="FFFFFF"/>
                </a:solidFill>
                <a:effectLst/>
                <a:latin typeface="Times New Roman" panose="02020603050405020304" pitchFamily="18" charset="0"/>
                <a:ea typeface="Times New Roman" panose="02020603050405020304" pitchFamily="18" charset="0"/>
              </a:rPr>
              <a:t>Category #A – Study of </a:t>
            </a:r>
            <a:r>
              <a:rPr lang="en-US" sz="1800" b="1" dirty="0">
                <a:solidFill>
                  <a:srgbClr val="FFFFFF"/>
                </a:solidFill>
                <a:effectLst/>
                <a:latin typeface="Times New Roman" panose="02020603050405020304" pitchFamily="18" charset="0"/>
                <a:ea typeface="Times New Roman" panose="02020603050405020304" pitchFamily="18" charset="0"/>
              </a:rPr>
              <a:t>Causal Risk Factors Towards Early Diagnosis and Community Based Primary Prevention of Dementia (5 use cases)</a:t>
            </a:r>
            <a:endParaRPr lang="el-GR" sz="20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6BC5D92C-4B82-337E-9ED9-44D607EBD357}"/>
              </a:ext>
            </a:extLst>
          </p:cNvPr>
          <p:cNvSpPr txBox="1"/>
          <p:nvPr/>
        </p:nvSpPr>
        <p:spPr>
          <a:xfrm>
            <a:off x="7601256" y="3363940"/>
            <a:ext cx="4599807" cy="923330"/>
          </a:xfrm>
          <a:prstGeom prst="rect">
            <a:avLst/>
          </a:prstGeom>
          <a:solidFill>
            <a:schemeClr val="accent6"/>
          </a:solidFill>
        </p:spPr>
        <p:txBody>
          <a:bodyPr wrap="square">
            <a:spAutoFit/>
          </a:bodyPr>
          <a:lstStyle/>
          <a:p>
            <a:pPr algn="just"/>
            <a:r>
              <a:rPr lang="en-GB" sz="1800" b="1" dirty="0">
                <a:solidFill>
                  <a:srgbClr val="FFFFFF"/>
                </a:solidFill>
                <a:effectLst/>
                <a:latin typeface="Times New Roman" panose="02020603050405020304" pitchFamily="18" charset="0"/>
                <a:ea typeface="Times New Roman" panose="02020603050405020304" pitchFamily="18" charset="0"/>
              </a:rPr>
              <a:t>Category #C – Study of </a:t>
            </a:r>
            <a:r>
              <a:rPr lang="en-US" sz="1800" b="1" dirty="0">
                <a:solidFill>
                  <a:srgbClr val="FFFFFF"/>
                </a:solidFill>
                <a:effectLst/>
                <a:latin typeface="Times New Roman" panose="02020603050405020304" pitchFamily="18" charset="0"/>
                <a:ea typeface="Times New Roman" panose="02020603050405020304" pitchFamily="18" charset="0"/>
              </a:rPr>
              <a:t>Improved and Personalized Interventions that can Delay and Relief Dementia (2 </a:t>
            </a:r>
            <a:r>
              <a:rPr lang="en-US" b="1" dirty="0">
                <a:solidFill>
                  <a:srgbClr val="FFFFFF"/>
                </a:solidFill>
                <a:latin typeface="Times New Roman" panose="02020603050405020304" pitchFamily="18" charset="0"/>
                <a:ea typeface="Times New Roman" panose="02020603050405020304" pitchFamily="18" charset="0"/>
              </a:rPr>
              <a:t>use cases)</a:t>
            </a:r>
            <a:endParaRPr lang="el-GR" sz="200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A14D97C0-5E32-917E-3C02-414D2DAFC6EC}"/>
              </a:ext>
            </a:extLst>
          </p:cNvPr>
          <p:cNvSpPr txBox="1"/>
          <p:nvPr/>
        </p:nvSpPr>
        <p:spPr>
          <a:xfrm>
            <a:off x="7601255" y="4383793"/>
            <a:ext cx="4599807" cy="646331"/>
          </a:xfrm>
          <a:prstGeom prst="rect">
            <a:avLst/>
          </a:prstGeom>
          <a:solidFill>
            <a:schemeClr val="accent2"/>
          </a:solidFill>
        </p:spPr>
        <p:txBody>
          <a:bodyPr wrap="square">
            <a:spAutoFit/>
          </a:bodyPr>
          <a:lstStyle/>
          <a:p>
            <a:pPr algn="just"/>
            <a:r>
              <a:rPr lang="en-GB" sz="1800" b="1" dirty="0">
                <a:solidFill>
                  <a:srgbClr val="FFFFFF"/>
                </a:solidFill>
                <a:effectLst/>
                <a:latin typeface="Times New Roman" panose="02020603050405020304" pitchFamily="18" charset="0"/>
                <a:ea typeface="Times New Roman" panose="02020603050405020304" pitchFamily="18" charset="0"/>
              </a:rPr>
              <a:t>Category #D – </a:t>
            </a:r>
            <a:r>
              <a:rPr lang="en-US" sz="1800" b="1" dirty="0">
                <a:solidFill>
                  <a:srgbClr val="FFFFFF"/>
                </a:solidFill>
                <a:effectLst/>
                <a:latin typeface="Times New Roman" panose="02020603050405020304" pitchFamily="18" charset="0"/>
                <a:ea typeface="Times New Roman" panose="02020603050405020304" pitchFamily="18" charset="0"/>
              </a:rPr>
              <a:t>Study of Neuromechanics and Falls Prevention (2 use cases)</a:t>
            </a:r>
            <a:endParaRPr lang="el-GR" sz="2000" dirty="0">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EB1E1580-D745-45E0-AC85-8A24582121C2}"/>
              </a:ext>
            </a:extLst>
          </p:cNvPr>
          <p:cNvSpPr txBox="1"/>
          <p:nvPr/>
        </p:nvSpPr>
        <p:spPr>
          <a:xfrm>
            <a:off x="7592193" y="2344087"/>
            <a:ext cx="4599807" cy="923330"/>
          </a:xfrm>
          <a:prstGeom prst="rect">
            <a:avLst/>
          </a:prstGeom>
          <a:solidFill>
            <a:schemeClr val="accent4">
              <a:lumMod val="75000"/>
            </a:schemeClr>
          </a:solidFill>
        </p:spPr>
        <p:txBody>
          <a:bodyPr wrap="square">
            <a:spAutoFit/>
          </a:bodyPr>
          <a:lstStyle/>
          <a:p>
            <a:r>
              <a:rPr lang="en-US" b="1" dirty="0">
                <a:solidFill>
                  <a:srgbClr val="FFFFFF"/>
                </a:solidFill>
                <a:latin typeface="Times New Roman" panose="02020603050405020304" pitchFamily="18" charset="0"/>
                <a:ea typeface="Times New Roman" panose="02020603050405020304" pitchFamily="18" charset="0"/>
              </a:rPr>
              <a:t>Category #B - </a:t>
            </a:r>
            <a:r>
              <a:rPr lang="en-GB" sz="1800" b="1" dirty="0">
                <a:solidFill>
                  <a:srgbClr val="FFFFFF"/>
                </a:solidFill>
                <a:effectLst/>
                <a:latin typeface="Times New Roman" panose="02020603050405020304" pitchFamily="18" charset="0"/>
                <a:ea typeface="Times New Roman" panose="02020603050405020304" pitchFamily="18" charset="0"/>
              </a:rPr>
              <a:t>Study of the </a:t>
            </a:r>
            <a:r>
              <a:rPr lang="en-US" sz="1800" b="1" dirty="0">
                <a:solidFill>
                  <a:srgbClr val="FFFFFF"/>
                </a:solidFill>
                <a:effectLst/>
                <a:latin typeface="Times New Roman" panose="02020603050405020304" pitchFamily="18" charset="0"/>
                <a:ea typeface="Times New Roman" panose="02020603050405020304" pitchFamily="18" charset="0"/>
              </a:rPr>
              <a:t>association between the development of dementia and other health-related conditions (1 use case)</a:t>
            </a:r>
            <a:endParaRPr lang="el-GR" dirty="0"/>
          </a:p>
        </p:txBody>
      </p:sp>
      <p:sp>
        <p:nvSpPr>
          <p:cNvPr id="16" name="TextBox 15">
            <a:extLst>
              <a:ext uri="{FF2B5EF4-FFF2-40B4-BE49-F238E27FC236}">
                <a16:creationId xmlns:a16="http://schemas.microsoft.com/office/drawing/2014/main" id="{965A2F85-1D66-D224-3280-A4A35755B086}"/>
              </a:ext>
            </a:extLst>
          </p:cNvPr>
          <p:cNvSpPr txBox="1"/>
          <p:nvPr/>
        </p:nvSpPr>
        <p:spPr>
          <a:xfrm>
            <a:off x="7601255" y="5126647"/>
            <a:ext cx="4599808" cy="1200329"/>
          </a:xfrm>
          <a:prstGeom prst="rect">
            <a:avLst/>
          </a:prstGeom>
          <a:solidFill>
            <a:srgbClr val="C00000"/>
          </a:solidFill>
        </p:spPr>
        <p:txBody>
          <a:bodyPr wrap="square">
            <a:spAutoFit/>
          </a:bodyPr>
          <a:lstStyle/>
          <a:p>
            <a:pPr algn="just"/>
            <a:r>
              <a:rPr lang="en-GB" sz="1800" b="1" dirty="0">
                <a:solidFill>
                  <a:srgbClr val="FFFFFF"/>
                </a:solidFill>
                <a:effectLst/>
                <a:latin typeface="Times New Roman" panose="02020603050405020304" pitchFamily="18" charset="0"/>
                <a:ea typeface="Times New Roman" panose="02020603050405020304" pitchFamily="18" charset="0"/>
              </a:rPr>
              <a:t>Category #E – </a:t>
            </a:r>
            <a:r>
              <a:rPr lang="en-US" sz="1800" b="1" dirty="0">
                <a:solidFill>
                  <a:srgbClr val="FFFFFF"/>
                </a:solidFill>
                <a:effectLst/>
                <a:latin typeface="Times New Roman" panose="02020603050405020304" pitchFamily="18" charset="0"/>
                <a:ea typeface="Times New Roman" panose="02020603050405020304" pitchFamily="18" charset="0"/>
              </a:rPr>
              <a:t>Active-Ageing Observatory: Study of Digital Innovation Hubs and Living Labs for improving wellbeing and QoL (3 use cases)</a:t>
            </a:r>
            <a:endParaRPr lang="el-GR"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80922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ημερομηνίας 3">
            <a:extLst>
              <a:ext uri="{FF2B5EF4-FFF2-40B4-BE49-F238E27FC236}">
                <a16:creationId xmlns:a16="http://schemas.microsoft.com/office/drawing/2014/main" id="{379FCE11-3811-FBCA-2DB9-6C41F852F945}"/>
              </a:ext>
            </a:extLst>
          </p:cNvPr>
          <p:cNvSpPr>
            <a:spLocks noGrp="1"/>
          </p:cNvSpPr>
          <p:nvPr>
            <p:ph type="dt" sz="half" idx="10"/>
          </p:nvPr>
        </p:nvSpPr>
        <p:spPr/>
        <p:txBody>
          <a:bodyPr/>
          <a:lstStyle/>
          <a:p>
            <a:fld id="{52A6460C-7CB4-433C-817C-269E8B154B52}" type="datetimeFigureOut">
              <a:rPr lang="el-GR" smtClean="0"/>
              <a:t>17/1/24</a:t>
            </a:fld>
            <a:endParaRPr lang="el-GR" dirty="0"/>
          </a:p>
        </p:txBody>
      </p:sp>
      <p:sp>
        <p:nvSpPr>
          <p:cNvPr id="4" name="Slide Number Placeholder 3"/>
          <p:cNvSpPr>
            <a:spLocks noGrp="1"/>
          </p:cNvSpPr>
          <p:nvPr>
            <p:ph type="sldNum" sz="quarter" idx="12"/>
          </p:nvPr>
        </p:nvSpPr>
        <p:spPr/>
        <p:txBody>
          <a:bodyPr/>
          <a:lstStyle/>
          <a:p>
            <a:fld id="{570DC86A-50DC-4060-8B57-B6E3B360CD28}" type="slidenum">
              <a:rPr lang="en-US" smtClean="0"/>
              <a:pPr/>
              <a:t>12</a:t>
            </a:fld>
            <a:endParaRPr lang="en-US"/>
          </a:p>
        </p:txBody>
      </p:sp>
      <p:sp>
        <p:nvSpPr>
          <p:cNvPr id="2" name="Θέση υποσέλιδου 4">
            <a:extLst>
              <a:ext uri="{FF2B5EF4-FFF2-40B4-BE49-F238E27FC236}">
                <a16:creationId xmlns:a16="http://schemas.microsoft.com/office/drawing/2014/main" id="{AE46F79E-76EC-03F3-5FF7-E0956AE22549}"/>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COMFORTAGE – Prediction, Monitoring and Personalized Recommendations for Prevention and Relief of Dementia and Other Neurodegenerative Diseases</a:t>
            </a:r>
            <a:endParaRPr lang="el-GR" dirty="0"/>
          </a:p>
        </p:txBody>
      </p:sp>
      <p:sp>
        <p:nvSpPr>
          <p:cNvPr id="9" name="Title 1">
            <a:extLst>
              <a:ext uri="{FF2B5EF4-FFF2-40B4-BE49-F238E27FC236}">
                <a16:creationId xmlns:a16="http://schemas.microsoft.com/office/drawing/2014/main" id="{9630B260-11F2-83D3-05A3-DEA13768E9C1}"/>
              </a:ext>
            </a:extLst>
          </p:cNvPr>
          <p:cNvSpPr txBox="1">
            <a:spLocks/>
          </p:cNvSpPr>
          <p:nvPr/>
        </p:nvSpPr>
        <p:spPr>
          <a:xfrm>
            <a:off x="657224" y="499533"/>
            <a:ext cx="10772775" cy="934631"/>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altLang="el-GR" dirty="0">
                <a:latin typeface="Lato Black" panose="020B0604020202020204" pitchFamily="34" charset="0"/>
                <a:ea typeface="Lato Black" panose="020B0604020202020204" pitchFamily="34" charset="0"/>
                <a:cs typeface="Lato Black" panose="020B0604020202020204" pitchFamily="34" charset="0"/>
              </a:rPr>
              <a:t>Project Management Structure</a:t>
            </a:r>
          </a:p>
        </p:txBody>
      </p:sp>
      <p:sp>
        <p:nvSpPr>
          <p:cNvPr id="8" name="Content Placeholder 2">
            <a:extLst>
              <a:ext uri="{FF2B5EF4-FFF2-40B4-BE49-F238E27FC236}">
                <a16:creationId xmlns:a16="http://schemas.microsoft.com/office/drawing/2014/main" id="{B71FA2B1-EF22-A02A-2A80-89B3A463CD91}"/>
              </a:ext>
            </a:extLst>
          </p:cNvPr>
          <p:cNvSpPr>
            <a:spLocks noGrp="1"/>
          </p:cNvSpPr>
          <p:nvPr>
            <p:ph idx="1"/>
          </p:nvPr>
        </p:nvSpPr>
        <p:spPr>
          <a:xfrm>
            <a:off x="269506" y="1825625"/>
            <a:ext cx="8980371" cy="4351338"/>
          </a:xfrm>
        </p:spPr>
        <p:txBody>
          <a:bodyPr>
            <a:normAutofit fontScale="92500" lnSpcReduction="10000"/>
          </a:bodyPr>
          <a:lstStyle/>
          <a:p>
            <a:pPr>
              <a:buFont typeface="Wingdings" panose="05000000000000000000" pitchFamily="2" charset="2"/>
              <a:buChar char="q"/>
            </a:pPr>
            <a:r>
              <a:rPr lang="en-US" sz="18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Project Coordinator: </a:t>
            </a:r>
            <a:r>
              <a:rPr lang="en-US" sz="1800" dirty="0">
                <a:latin typeface="Lato Light" panose="020F0502020204030203" pitchFamily="34" charset="0"/>
                <a:ea typeface="Lato Light" panose="020F0502020204030203" pitchFamily="34" charset="0"/>
                <a:cs typeface="Lato Light" panose="020F0502020204030203" pitchFamily="34" charset="0"/>
              </a:rPr>
              <a:t>University of Piraeus Research Centre (</a:t>
            </a:r>
            <a:r>
              <a:rPr lang="en-US" sz="1800" b="1" dirty="0">
                <a:latin typeface="Lato Light" panose="020F0502020204030203" pitchFamily="34" charset="0"/>
                <a:ea typeface="Lato Light" panose="020F0502020204030203" pitchFamily="34" charset="0"/>
                <a:cs typeface="Lato Light" panose="020F0502020204030203" pitchFamily="34" charset="0"/>
              </a:rPr>
              <a:t>UPRC</a:t>
            </a:r>
            <a:r>
              <a:rPr lang="en-US" sz="1800" dirty="0">
                <a:latin typeface="Lato Light" panose="020F0502020204030203" pitchFamily="34" charset="0"/>
                <a:ea typeface="Lato Light" panose="020F0502020204030203" pitchFamily="34" charset="0"/>
                <a:cs typeface="Lato Light" panose="020F0502020204030203" pitchFamily="34" charset="0"/>
              </a:rPr>
              <a:t>) - </a:t>
            </a:r>
            <a:r>
              <a:rPr lang="en-US" sz="1800" b="1" dirty="0">
                <a:latin typeface="Lato Light" panose="020F0502020204030203" pitchFamily="34" charset="0"/>
                <a:ea typeface="Lato Light" panose="020F0502020204030203" pitchFamily="34" charset="0"/>
                <a:cs typeface="Lato Light" panose="020F0502020204030203" pitchFamily="34" charset="0"/>
              </a:rPr>
              <a:t>George &amp; Dimos</a:t>
            </a:r>
            <a:endParaRPr lang="en-US" sz="2000" b="1" dirty="0">
              <a:latin typeface="Lato Light" panose="020F0502020204030203" pitchFamily="34" charset="0"/>
              <a:ea typeface="Lato Light" panose="020F0502020204030203" pitchFamily="34" charset="0"/>
              <a:cs typeface="Lato Light" panose="020F0502020204030203" pitchFamily="34" charset="0"/>
            </a:endParaRPr>
          </a:p>
          <a:p>
            <a:pPr>
              <a:buFont typeface="Wingdings" panose="05000000000000000000" pitchFamily="2" charset="2"/>
              <a:buChar char="q"/>
            </a:pPr>
            <a:r>
              <a:rPr lang="en-US" sz="18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Technical Manager: </a:t>
            </a:r>
            <a:r>
              <a:rPr lang="en-US" sz="1800" dirty="0" err="1">
                <a:latin typeface="Lato Light" panose="020F0502020204030203" pitchFamily="34" charset="0"/>
                <a:ea typeface="Lato Light" panose="020F0502020204030203" pitchFamily="34" charset="0"/>
                <a:cs typeface="Lato Light" panose="020F0502020204030203" pitchFamily="34" charset="0"/>
              </a:rPr>
              <a:t>Maggioli</a:t>
            </a:r>
            <a:r>
              <a:rPr lang="en-US" sz="1800" dirty="0">
                <a:latin typeface="Lato Light" panose="020F0502020204030203" pitchFamily="34" charset="0"/>
                <a:ea typeface="Lato Light" panose="020F0502020204030203" pitchFamily="34" charset="0"/>
                <a:cs typeface="Lato Light" panose="020F0502020204030203" pitchFamily="34" charset="0"/>
              </a:rPr>
              <a:t> S.p.A. (</a:t>
            </a:r>
            <a:r>
              <a:rPr lang="en-US" sz="1800" b="1" dirty="0">
                <a:latin typeface="Lato Light" panose="020F0502020204030203" pitchFamily="34" charset="0"/>
                <a:ea typeface="Lato Light" panose="020F0502020204030203" pitchFamily="34" charset="0"/>
                <a:cs typeface="Lato Light" panose="020F0502020204030203" pitchFamily="34" charset="0"/>
              </a:rPr>
              <a:t>MAG</a:t>
            </a:r>
            <a:r>
              <a:rPr lang="en-US" sz="1800" dirty="0">
                <a:latin typeface="Lato Light" panose="020F0502020204030203" pitchFamily="34" charset="0"/>
                <a:ea typeface="Lato Light" panose="020F0502020204030203" pitchFamily="34" charset="0"/>
                <a:cs typeface="Lato Light" panose="020F0502020204030203" pitchFamily="34" charset="0"/>
              </a:rPr>
              <a:t>)</a:t>
            </a:r>
          </a:p>
          <a:p>
            <a:pPr>
              <a:buFont typeface="Wingdings" panose="05000000000000000000" pitchFamily="2" charset="2"/>
              <a:buChar char="q"/>
            </a:pPr>
            <a:r>
              <a:rPr lang="en-US" sz="18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Scientific Manager: </a:t>
            </a:r>
            <a:r>
              <a:rPr lang="en-US" sz="1800" dirty="0" err="1">
                <a:latin typeface="Lato Light" panose="020F0502020204030203" pitchFamily="34" charset="0"/>
                <a:ea typeface="Lato Light" panose="020F0502020204030203" pitchFamily="34" charset="0"/>
                <a:cs typeface="Lato Light" panose="020F0502020204030203" pitchFamily="34" charset="0"/>
              </a:rPr>
              <a:t>Stremble</a:t>
            </a:r>
            <a:r>
              <a:rPr lang="en-US" sz="1800" dirty="0">
                <a:latin typeface="Lato Light" panose="020F0502020204030203" pitchFamily="34" charset="0"/>
                <a:ea typeface="Lato Light" panose="020F0502020204030203" pitchFamily="34" charset="0"/>
                <a:cs typeface="Lato Light" panose="020F0502020204030203" pitchFamily="34" charset="0"/>
              </a:rPr>
              <a:t> Ventures Ltd (</a:t>
            </a:r>
            <a:r>
              <a:rPr lang="en-US" sz="1800" b="1" dirty="0">
                <a:latin typeface="Lato Light" panose="020F0502020204030203" pitchFamily="34" charset="0"/>
                <a:ea typeface="Lato Light" panose="020F0502020204030203" pitchFamily="34" charset="0"/>
                <a:cs typeface="Lato Light" panose="020F0502020204030203" pitchFamily="34" charset="0"/>
              </a:rPr>
              <a:t>STR</a:t>
            </a:r>
            <a:r>
              <a:rPr lang="en-US" sz="1800" dirty="0">
                <a:latin typeface="Lato Light" panose="020F0502020204030203" pitchFamily="34" charset="0"/>
                <a:ea typeface="Lato Light" panose="020F0502020204030203" pitchFamily="34" charset="0"/>
                <a:cs typeface="Lato Light" panose="020F0502020204030203" pitchFamily="34" charset="0"/>
              </a:rPr>
              <a:t>)</a:t>
            </a:r>
          </a:p>
          <a:p>
            <a:pPr>
              <a:buFont typeface="Wingdings" panose="05000000000000000000" pitchFamily="2" charset="2"/>
              <a:buChar char="q"/>
            </a:pPr>
            <a:r>
              <a:rPr lang="en-US" sz="18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Pilot Manager: </a:t>
            </a:r>
            <a:r>
              <a:rPr lang="it-IT" sz="1800" dirty="0">
                <a:latin typeface="Lato Light" panose="020F0502020204030203" pitchFamily="34" charset="0"/>
                <a:ea typeface="Lato Light" panose="020F0502020204030203" pitchFamily="34" charset="0"/>
                <a:cs typeface="Lato Light" panose="020F0502020204030203" pitchFamily="34" charset="0"/>
              </a:rPr>
              <a:t>Fondazione Policlinico Universitario Agostino Gemelli (</a:t>
            </a:r>
            <a:r>
              <a:rPr lang="en-US" sz="1800" b="1" dirty="0">
                <a:latin typeface="Lato Light" panose="020F0502020204030203" pitchFamily="34" charset="0"/>
                <a:ea typeface="Lato Light" panose="020F0502020204030203" pitchFamily="34" charset="0"/>
                <a:cs typeface="Lato Light" panose="020F0502020204030203" pitchFamily="34" charset="0"/>
              </a:rPr>
              <a:t>FPG</a:t>
            </a:r>
            <a:r>
              <a:rPr lang="en-US" sz="1800" dirty="0">
                <a:latin typeface="Lato Light" panose="020F0502020204030203" pitchFamily="34" charset="0"/>
                <a:ea typeface="Lato Light" panose="020F0502020204030203" pitchFamily="34" charset="0"/>
                <a:cs typeface="Lato Light" panose="020F0502020204030203" pitchFamily="34" charset="0"/>
              </a:rPr>
              <a:t>)</a:t>
            </a:r>
          </a:p>
          <a:p>
            <a:pPr>
              <a:buFont typeface="Wingdings" panose="05000000000000000000" pitchFamily="2" charset="2"/>
              <a:buChar char="q"/>
            </a:pPr>
            <a:r>
              <a:rPr lang="en-US" sz="18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Pilot Cluster Managers</a:t>
            </a:r>
          </a:p>
          <a:p>
            <a:pPr lvl="1">
              <a:buFont typeface="Wingdings" panose="05000000000000000000" pitchFamily="2" charset="2"/>
              <a:buChar char="q"/>
            </a:pPr>
            <a:r>
              <a:rPr lang="en-US" sz="1800" b="1" dirty="0">
                <a:solidFill>
                  <a:srgbClr val="C00000"/>
                </a:solidFill>
                <a:latin typeface="Lato Light" panose="020F0502020204030203" pitchFamily="34" charset="0"/>
                <a:ea typeface="Lato Light" panose="020F0502020204030203" pitchFamily="34" charset="0"/>
                <a:cs typeface="Lato Light" panose="020F0502020204030203" pitchFamily="34" charset="0"/>
              </a:rPr>
              <a:t>Category #A: </a:t>
            </a:r>
            <a:r>
              <a:rPr lang="en-US" sz="1800" dirty="0">
                <a:latin typeface="Lato Light" panose="020F0502020204030203" pitchFamily="34" charset="0"/>
                <a:ea typeface="Lato Light" panose="020F0502020204030203" pitchFamily="34" charset="0"/>
                <a:cs typeface="Lato Light" panose="020F0502020204030203" pitchFamily="34" charset="0"/>
              </a:rPr>
              <a:t>University of Manchester (</a:t>
            </a:r>
            <a:r>
              <a:rPr lang="en-US" sz="1800" b="1" dirty="0">
                <a:latin typeface="Lato Light" panose="020F0502020204030203" pitchFamily="34" charset="0"/>
                <a:ea typeface="Lato Light" panose="020F0502020204030203" pitchFamily="34" charset="0"/>
                <a:cs typeface="Lato Light" panose="020F0502020204030203" pitchFamily="34" charset="0"/>
              </a:rPr>
              <a:t>UNIMAN</a:t>
            </a:r>
            <a:r>
              <a:rPr lang="en-US" sz="1800" dirty="0">
                <a:latin typeface="Lato Light" panose="020F0502020204030203" pitchFamily="34" charset="0"/>
                <a:ea typeface="Lato Light" panose="020F0502020204030203" pitchFamily="34" charset="0"/>
                <a:cs typeface="Lato Light" panose="020F0502020204030203" pitchFamily="34" charset="0"/>
              </a:rPr>
              <a:t>)</a:t>
            </a:r>
          </a:p>
          <a:p>
            <a:pPr lvl="1">
              <a:buFont typeface="Wingdings" panose="05000000000000000000" pitchFamily="2" charset="2"/>
              <a:buChar char="q"/>
            </a:pPr>
            <a:r>
              <a:rPr lang="en-US" sz="1800" b="1" dirty="0">
                <a:solidFill>
                  <a:srgbClr val="C00000"/>
                </a:solidFill>
                <a:latin typeface="Lato Light" panose="020F0502020204030203" pitchFamily="34" charset="0"/>
                <a:ea typeface="Lato Light" panose="020F0502020204030203" pitchFamily="34" charset="0"/>
                <a:cs typeface="Lato Light" panose="020F0502020204030203" pitchFamily="34" charset="0"/>
              </a:rPr>
              <a:t>Category #C: </a:t>
            </a:r>
            <a:r>
              <a:rPr lang="en-US" sz="1800" dirty="0">
                <a:latin typeface="Lato Light" panose="020F0502020204030203" pitchFamily="34" charset="0"/>
                <a:ea typeface="Lato Light" panose="020F0502020204030203" pitchFamily="34" charset="0"/>
                <a:cs typeface="Lato Light" panose="020F0502020204030203" pitchFamily="34" charset="0"/>
              </a:rPr>
              <a:t>The Cyprus Institute of Neurology and Genetics (</a:t>
            </a:r>
            <a:r>
              <a:rPr lang="en-US" sz="1800" b="1" dirty="0">
                <a:latin typeface="Lato Light" panose="020F0502020204030203" pitchFamily="34" charset="0"/>
                <a:ea typeface="Lato Light" panose="020F0502020204030203" pitchFamily="34" charset="0"/>
                <a:cs typeface="Lato Light" panose="020F0502020204030203" pitchFamily="34" charset="0"/>
              </a:rPr>
              <a:t>CING</a:t>
            </a:r>
            <a:r>
              <a:rPr lang="en-US" sz="1800" dirty="0">
                <a:latin typeface="Lato Light" panose="020F0502020204030203" pitchFamily="34" charset="0"/>
                <a:ea typeface="Lato Light" panose="020F0502020204030203" pitchFamily="34" charset="0"/>
                <a:cs typeface="Lato Light" panose="020F0502020204030203" pitchFamily="34" charset="0"/>
              </a:rPr>
              <a:t>)</a:t>
            </a:r>
          </a:p>
          <a:p>
            <a:pPr lvl="1">
              <a:buFont typeface="Wingdings" panose="05000000000000000000" pitchFamily="2" charset="2"/>
              <a:buChar char="q"/>
            </a:pPr>
            <a:r>
              <a:rPr lang="en-US" sz="1800" b="1" dirty="0">
                <a:solidFill>
                  <a:srgbClr val="C00000"/>
                </a:solidFill>
                <a:latin typeface="Lato Light" panose="020F0502020204030203" pitchFamily="34" charset="0"/>
                <a:ea typeface="Lato Light" panose="020F0502020204030203" pitchFamily="34" charset="0"/>
                <a:cs typeface="Lato Light" panose="020F0502020204030203" pitchFamily="34" charset="0"/>
              </a:rPr>
              <a:t>Category #D: </a:t>
            </a:r>
            <a:r>
              <a:rPr lang="en-US" sz="1800" dirty="0">
                <a:latin typeface="Lato Light" panose="020F0502020204030203" pitchFamily="34" charset="0"/>
                <a:ea typeface="Lato Light" panose="020F0502020204030203" pitchFamily="34" charset="0"/>
                <a:cs typeface="Lato Light" panose="020F0502020204030203" pitchFamily="34" charset="0"/>
              </a:rPr>
              <a:t>Ana Aslan International Foundation (</a:t>
            </a:r>
            <a:r>
              <a:rPr lang="en-US" sz="1800" b="1" dirty="0">
                <a:latin typeface="Lato Light" panose="020F0502020204030203" pitchFamily="34" charset="0"/>
                <a:ea typeface="Lato Light" panose="020F0502020204030203" pitchFamily="34" charset="0"/>
                <a:cs typeface="Lato Light" panose="020F0502020204030203" pitchFamily="34" charset="0"/>
              </a:rPr>
              <a:t>ANA</a:t>
            </a:r>
            <a:r>
              <a:rPr lang="en-US" sz="1800" dirty="0">
                <a:latin typeface="Lato Light" panose="020F0502020204030203" pitchFamily="34" charset="0"/>
                <a:ea typeface="Lato Light" panose="020F0502020204030203" pitchFamily="34" charset="0"/>
                <a:cs typeface="Lato Light" panose="020F0502020204030203" pitchFamily="34" charset="0"/>
              </a:rPr>
              <a:t>)</a:t>
            </a:r>
          </a:p>
          <a:p>
            <a:pPr lvl="1">
              <a:buFont typeface="Wingdings" panose="05000000000000000000" pitchFamily="2" charset="2"/>
              <a:buChar char="q"/>
            </a:pPr>
            <a:r>
              <a:rPr lang="en-US" sz="1800" b="1" dirty="0">
                <a:solidFill>
                  <a:srgbClr val="C00000"/>
                </a:solidFill>
                <a:latin typeface="Lato Light" panose="020F0502020204030203" pitchFamily="34" charset="0"/>
                <a:ea typeface="Lato Light" panose="020F0502020204030203" pitchFamily="34" charset="0"/>
                <a:cs typeface="Lato Light" panose="020F0502020204030203" pitchFamily="34" charset="0"/>
              </a:rPr>
              <a:t>Category #E: </a:t>
            </a:r>
            <a:r>
              <a:rPr lang="en-US" sz="1800" dirty="0">
                <a:latin typeface="Lato Light" panose="020F0502020204030203" pitchFamily="34" charset="0"/>
                <a:ea typeface="Lato Light" panose="020F0502020204030203" pitchFamily="34" charset="0"/>
                <a:cs typeface="Lato Light" panose="020F0502020204030203" pitchFamily="34" charset="0"/>
              </a:rPr>
              <a:t>Aristotle University of Thessaloniki (</a:t>
            </a:r>
            <a:r>
              <a:rPr lang="en-US" sz="1800" b="1" dirty="0">
                <a:latin typeface="Lato Light" panose="020F0502020204030203" pitchFamily="34" charset="0"/>
                <a:ea typeface="Lato Light" panose="020F0502020204030203" pitchFamily="34" charset="0"/>
                <a:cs typeface="Lato Light" panose="020F0502020204030203" pitchFamily="34" charset="0"/>
              </a:rPr>
              <a:t>AUTH</a:t>
            </a:r>
            <a:r>
              <a:rPr lang="en-US" sz="1800" dirty="0">
                <a:latin typeface="Lato Light" panose="020F0502020204030203" pitchFamily="34" charset="0"/>
                <a:ea typeface="Lato Light" panose="020F0502020204030203" pitchFamily="34" charset="0"/>
                <a:cs typeface="Lato Light" panose="020F0502020204030203" pitchFamily="34" charset="0"/>
              </a:rPr>
              <a:t>)</a:t>
            </a:r>
          </a:p>
          <a:p>
            <a:pPr>
              <a:buFont typeface="Wingdings" panose="05000000000000000000" pitchFamily="2" charset="2"/>
              <a:buChar char="q"/>
            </a:pPr>
            <a:r>
              <a:rPr lang="en-US" sz="18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Ethics Manager: </a:t>
            </a:r>
            <a:r>
              <a:rPr lang="en-US" sz="1800" dirty="0" err="1">
                <a:latin typeface="Lato Light" panose="020F0502020204030203" pitchFamily="34" charset="0"/>
                <a:ea typeface="Lato Light" panose="020F0502020204030203" pitchFamily="34" charset="0"/>
                <a:cs typeface="Lato Light" panose="020F0502020204030203" pitchFamily="34" charset="0"/>
              </a:rPr>
              <a:t>CyberEthics</a:t>
            </a:r>
            <a:r>
              <a:rPr lang="en-US" sz="1800" dirty="0">
                <a:latin typeface="Lato Light" panose="020F0502020204030203" pitchFamily="34" charset="0"/>
                <a:ea typeface="Lato Light" panose="020F0502020204030203" pitchFamily="34" charset="0"/>
                <a:cs typeface="Lato Light" panose="020F0502020204030203" pitchFamily="34" charset="0"/>
              </a:rPr>
              <a:t> Lab (</a:t>
            </a:r>
            <a:r>
              <a:rPr lang="en-US" sz="1800" b="1" dirty="0">
                <a:latin typeface="Lato Light" panose="020F0502020204030203" pitchFamily="34" charset="0"/>
                <a:ea typeface="Lato Light" panose="020F0502020204030203" pitchFamily="34" charset="0"/>
                <a:cs typeface="Lato Light" panose="020F0502020204030203" pitchFamily="34" charset="0"/>
              </a:rPr>
              <a:t>CEL</a:t>
            </a:r>
            <a:r>
              <a:rPr lang="en-US" sz="1800" dirty="0">
                <a:latin typeface="Lato Light" panose="020F0502020204030203" pitchFamily="34" charset="0"/>
                <a:ea typeface="Lato Light" panose="020F0502020204030203" pitchFamily="34" charset="0"/>
                <a:cs typeface="Lato Light" panose="020F0502020204030203" pitchFamily="34" charset="0"/>
              </a:rPr>
              <a:t>)</a:t>
            </a:r>
          </a:p>
          <a:p>
            <a:pPr>
              <a:buFont typeface="Wingdings" panose="05000000000000000000" pitchFamily="2" charset="2"/>
              <a:buChar char="q"/>
            </a:pPr>
            <a:r>
              <a:rPr lang="en-US" sz="18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Exploitation Manager: </a:t>
            </a:r>
            <a:r>
              <a:rPr lang="en-US" sz="1800" dirty="0">
                <a:latin typeface="Lato Light" panose="020F0502020204030203" pitchFamily="34" charset="0"/>
                <a:ea typeface="Lato Light" panose="020F0502020204030203" pitchFamily="34" charset="0"/>
                <a:cs typeface="Lato Light" panose="020F0502020204030203" pitchFamily="34" charset="0"/>
              </a:rPr>
              <a:t>European Health Telematics Association (</a:t>
            </a:r>
            <a:r>
              <a:rPr lang="en-US" sz="1800" b="1" dirty="0">
                <a:latin typeface="Lato Light" panose="020F0502020204030203" pitchFamily="34" charset="0"/>
                <a:ea typeface="Lato Light" panose="020F0502020204030203" pitchFamily="34" charset="0"/>
                <a:cs typeface="Lato Light" panose="020F0502020204030203" pitchFamily="34" charset="0"/>
              </a:rPr>
              <a:t>EHTEL</a:t>
            </a:r>
            <a:r>
              <a:rPr lang="en-US" sz="1800" dirty="0">
                <a:latin typeface="Lato Light" panose="020F0502020204030203" pitchFamily="34" charset="0"/>
                <a:ea typeface="Lato Light" panose="020F0502020204030203" pitchFamily="34" charset="0"/>
                <a:cs typeface="Lato Light" panose="020F0502020204030203" pitchFamily="34" charset="0"/>
              </a:rPr>
              <a:t>)</a:t>
            </a:r>
            <a:endParaRPr lang="en-US" sz="18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p>
            <a:pPr>
              <a:buFont typeface="Wingdings" panose="05000000000000000000" pitchFamily="2" charset="2"/>
              <a:buChar char="q"/>
            </a:pPr>
            <a:r>
              <a:rPr lang="en-US" sz="18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Dissemination Manager: </a:t>
            </a:r>
            <a:r>
              <a:rPr lang="en-US" sz="1800" dirty="0" err="1">
                <a:latin typeface="Lato Light" panose="020F0502020204030203" pitchFamily="34" charset="0"/>
                <a:ea typeface="Lato Light" panose="020F0502020204030203" pitchFamily="34" charset="0"/>
                <a:cs typeface="Lato Light" panose="020F0502020204030203" pitchFamily="34" charset="0"/>
              </a:rPr>
              <a:t>Fundacion</a:t>
            </a:r>
            <a:r>
              <a:rPr lang="en-US" sz="1800" dirty="0">
                <a:latin typeface="Lato Light" panose="020F0502020204030203" pitchFamily="34" charset="0"/>
                <a:ea typeface="Lato Light" panose="020F0502020204030203" pitchFamily="34" charset="0"/>
                <a:cs typeface="Lato Light" panose="020F0502020204030203" pitchFamily="34" charset="0"/>
              </a:rPr>
              <a:t> INTRAS (</a:t>
            </a:r>
            <a:r>
              <a:rPr lang="en-US" sz="1800" b="1" dirty="0">
                <a:latin typeface="Lato Light" panose="020F0502020204030203" pitchFamily="34" charset="0"/>
                <a:ea typeface="Lato Light" panose="020F0502020204030203" pitchFamily="34" charset="0"/>
                <a:cs typeface="Lato Light" panose="020F0502020204030203" pitchFamily="34" charset="0"/>
              </a:rPr>
              <a:t>INTRAS</a:t>
            </a:r>
            <a:r>
              <a:rPr lang="en-US" sz="1800" dirty="0">
                <a:latin typeface="Lato Light" panose="020F0502020204030203" pitchFamily="34" charset="0"/>
                <a:ea typeface="Lato Light" panose="020F0502020204030203" pitchFamily="34" charset="0"/>
                <a:cs typeface="Lato Light" panose="020F0502020204030203" pitchFamily="34" charset="0"/>
              </a:rPr>
              <a:t>)</a:t>
            </a:r>
          </a:p>
          <a:p>
            <a:pPr>
              <a:buFont typeface="Wingdings" panose="05000000000000000000" pitchFamily="2" charset="2"/>
              <a:buChar char="q"/>
            </a:pPr>
            <a:r>
              <a:rPr lang="en-US" sz="18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Innovation Manager: </a:t>
            </a:r>
            <a:r>
              <a:rPr lang="en-US" sz="1800" dirty="0">
                <a:latin typeface="Lato Light" panose="020F0502020204030203" pitchFamily="34" charset="0"/>
                <a:ea typeface="Lato Light" panose="020F0502020204030203" pitchFamily="34" charset="0"/>
                <a:cs typeface="Lato Light" panose="020F0502020204030203" pitchFamily="34" charset="0"/>
              </a:rPr>
              <a:t>European Health Telematics Association (</a:t>
            </a:r>
            <a:r>
              <a:rPr lang="en-US" sz="1800" b="1" dirty="0">
                <a:latin typeface="Lato Light" panose="020F0502020204030203" pitchFamily="34" charset="0"/>
                <a:ea typeface="Lato Light" panose="020F0502020204030203" pitchFamily="34" charset="0"/>
                <a:cs typeface="Lato Light" panose="020F0502020204030203" pitchFamily="34" charset="0"/>
              </a:rPr>
              <a:t>EHTEL</a:t>
            </a:r>
            <a:r>
              <a:rPr lang="en-US" sz="1800" dirty="0">
                <a:latin typeface="Lato Light" panose="020F0502020204030203" pitchFamily="34" charset="0"/>
                <a:ea typeface="Lato Light" panose="020F0502020204030203" pitchFamily="34" charset="0"/>
                <a:cs typeface="Lato Light" panose="020F0502020204030203" pitchFamily="34" charset="0"/>
              </a:rPr>
              <a:t>)</a:t>
            </a:r>
          </a:p>
          <a:p>
            <a:pPr>
              <a:buFont typeface="Wingdings" panose="05000000000000000000" pitchFamily="2" charset="2"/>
              <a:buChar char="q"/>
            </a:pPr>
            <a:endParaRPr lang="en-US" sz="1800"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10" name="Εικόνα 9">
            <a:extLst>
              <a:ext uri="{FF2B5EF4-FFF2-40B4-BE49-F238E27FC236}">
                <a16:creationId xmlns:a16="http://schemas.microsoft.com/office/drawing/2014/main" id="{1BD50186-5941-2741-262A-2DF06A3892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541" y="2598821"/>
            <a:ext cx="4697525" cy="3969603"/>
          </a:xfrm>
          <a:prstGeom prst="rect">
            <a:avLst/>
          </a:prstGeom>
        </p:spPr>
      </p:pic>
    </p:spTree>
    <p:extLst>
      <p:ext uri="{BB962C8B-B14F-4D97-AF65-F5344CB8AC3E}">
        <p14:creationId xmlns:p14="http://schemas.microsoft.com/office/powerpoint/2010/main" val="1900001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ημερομηνίας 3">
            <a:extLst>
              <a:ext uri="{FF2B5EF4-FFF2-40B4-BE49-F238E27FC236}">
                <a16:creationId xmlns:a16="http://schemas.microsoft.com/office/drawing/2014/main" id="{379FCE11-3811-FBCA-2DB9-6C41F852F945}"/>
              </a:ext>
            </a:extLst>
          </p:cNvPr>
          <p:cNvSpPr>
            <a:spLocks noGrp="1"/>
          </p:cNvSpPr>
          <p:nvPr>
            <p:ph type="dt" sz="half" idx="10"/>
          </p:nvPr>
        </p:nvSpPr>
        <p:spPr/>
        <p:txBody>
          <a:bodyPr/>
          <a:lstStyle/>
          <a:p>
            <a:fld id="{52A6460C-7CB4-433C-817C-269E8B154B52}" type="datetimeFigureOut">
              <a:rPr lang="el-GR" smtClean="0"/>
              <a:t>17/1/24</a:t>
            </a:fld>
            <a:endParaRPr lang="el-GR"/>
          </a:p>
        </p:txBody>
      </p:sp>
      <p:sp>
        <p:nvSpPr>
          <p:cNvPr id="4" name="Slide Number Placeholder 3"/>
          <p:cNvSpPr>
            <a:spLocks noGrp="1"/>
          </p:cNvSpPr>
          <p:nvPr>
            <p:ph type="sldNum" sz="quarter" idx="12"/>
          </p:nvPr>
        </p:nvSpPr>
        <p:spPr/>
        <p:txBody>
          <a:bodyPr/>
          <a:lstStyle/>
          <a:p>
            <a:fld id="{570DC86A-50DC-4060-8B57-B6E3B360CD28}" type="slidenum">
              <a:rPr lang="en-US" smtClean="0"/>
              <a:pPr/>
              <a:t>13</a:t>
            </a:fld>
            <a:endParaRPr lang="en-US"/>
          </a:p>
        </p:txBody>
      </p:sp>
      <p:sp>
        <p:nvSpPr>
          <p:cNvPr id="2" name="Θέση υποσέλιδου 4">
            <a:extLst>
              <a:ext uri="{FF2B5EF4-FFF2-40B4-BE49-F238E27FC236}">
                <a16:creationId xmlns:a16="http://schemas.microsoft.com/office/drawing/2014/main" id="{AE46F79E-76EC-03F3-5FF7-E0956AE22549}"/>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COMFORTAGE – Prediction, Monitoring and Personalized Recommendations for Prevention and Relief of Dementia and Other Neurodegenerative Diseases</a:t>
            </a:r>
            <a:endParaRPr lang="el-GR" dirty="0"/>
          </a:p>
        </p:txBody>
      </p:sp>
      <p:sp>
        <p:nvSpPr>
          <p:cNvPr id="9" name="Title 1">
            <a:extLst>
              <a:ext uri="{FF2B5EF4-FFF2-40B4-BE49-F238E27FC236}">
                <a16:creationId xmlns:a16="http://schemas.microsoft.com/office/drawing/2014/main" id="{9630B260-11F2-83D3-05A3-DEA13768E9C1}"/>
              </a:ext>
            </a:extLst>
          </p:cNvPr>
          <p:cNvSpPr txBox="1">
            <a:spLocks/>
          </p:cNvSpPr>
          <p:nvPr/>
        </p:nvSpPr>
        <p:spPr>
          <a:xfrm>
            <a:off x="657224" y="499533"/>
            <a:ext cx="10772775" cy="934631"/>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altLang="el-GR" dirty="0">
                <a:latin typeface="Lato Black" panose="020B0604020202020204" pitchFamily="34" charset="0"/>
                <a:ea typeface="Lato Black" panose="020B0604020202020204" pitchFamily="34" charset="0"/>
                <a:cs typeface="Lato Black" panose="020B0604020202020204" pitchFamily="34" charset="0"/>
              </a:rPr>
              <a:t>Issues on the GAP</a:t>
            </a:r>
          </a:p>
        </p:txBody>
      </p:sp>
      <p:sp>
        <p:nvSpPr>
          <p:cNvPr id="5" name="Content Placeholder 2">
            <a:extLst>
              <a:ext uri="{FF2B5EF4-FFF2-40B4-BE49-F238E27FC236}">
                <a16:creationId xmlns:a16="http://schemas.microsoft.com/office/drawing/2014/main" id="{61A2D6DE-0C6E-409A-9501-AE015910F6B4}"/>
              </a:ext>
            </a:extLst>
          </p:cNvPr>
          <p:cNvSpPr>
            <a:spLocks noGrp="1"/>
          </p:cNvSpPr>
          <p:nvPr>
            <p:ph idx="1"/>
          </p:nvPr>
        </p:nvSpPr>
        <p:spPr>
          <a:xfrm>
            <a:off x="838199" y="1825625"/>
            <a:ext cx="11010499" cy="4351338"/>
          </a:xfrm>
        </p:spPr>
        <p:txBody>
          <a:bodyPr>
            <a:normAutofit/>
          </a:bodyPr>
          <a:lstStyle/>
          <a:p>
            <a:pPr>
              <a:buFont typeface="Wingdings" panose="05000000000000000000" pitchFamily="2" charset="2"/>
              <a:buChar char="q"/>
            </a:pPr>
            <a:r>
              <a:rPr lang="en-US" sz="2000" b="1" dirty="0">
                <a:latin typeface="Lato Light" panose="020F0502020204030203" pitchFamily="34" charset="0"/>
                <a:ea typeface="Lato Light" panose="020F0502020204030203" pitchFamily="34" charset="0"/>
                <a:cs typeface="Lato Light" panose="020F0502020204030203" pitchFamily="34" charset="0"/>
              </a:rPr>
              <a:t>SME owners </a:t>
            </a:r>
            <a:r>
              <a:rPr lang="en-US" sz="2000" dirty="0">
                <a:latin typeface="Lato Light" panose="020F0502020204030203" pitchFamily="34" charset="0"/>
                <a:ea typeface="Lato Light" panose="020F0502020204030203" pitchFamily="34" charset="0"/>
                <a:cs typeface="Lato Light" panose="020F0502020204030203" pitchFamily="34" charset="0"/>
              </a:rPr>
              <a:t>budget and effort allocation</a:t>
            </a:r>
          </a:p>
          <a:p>
            <a:pPr lvl="5">
              <a:buFont typeface="Wingdings" panose="05000000000000000000" pitchFamily="2" charset="2"/>
              <a:buChar char="q"/>
            </a:pPr>
            <a:r>
              <a:rPr lang="en-US" dirty="0">
                <a:latin typeface="Lato Light" panose="020F0502020204030203" pitchFamily="34" charset="0"/>
                <a:ea typeface="Lato Light" panose="020F0502020204030203" pitchFamily="34" charset="0"/>
                <a:cs typeface="Lato Light" panose="020F0502020204030203" pitchFamily="34" charset="0"/>
              </a:rPr>
              <a:t>Requests received by Q-PLAN and CEL. Others???</a:t>
            </a:r>
          </a:p>
          <a:p>
            <a:pPr>
              <a:buFont typeface="Wingdings" panose="05000000000000000000" pitchFamily="2" charset="2"/>
              <a:buChar char="q"/>
            </a:pPr>
            <a:r>
              <a:rPr lang="en-US" sz="2000" dirty="0">
                <a:latin typeface="Lato Light" panose="020F0502020204030203" pitchFamily="34" charset="0"/>
                <a:ea typeface="Lato Light" panose="020F0502020204030203" pitchFamily="34" charset="0"/>
                <a:cs typeface="Lato Light" panose="020F0502020204030203" pitchFamily="34" charset="0"/>
              </a:rPr>
              <a:t>Finalization of procedures from EC’s Validation Services</a:t>
            </a:r>
          </a:p>
          <a:p>
            <a:pPr>
              <a:buFont typeface="Wingdings" panose="05000000000000000000" pitchFamily="2" charset="2"/>
              <a:buChar char="q"/>
            </a:pPr>
            <a:r>
              <a:rPr lang="en-US" sz="2000" dirty="0">
                <a:latin typeface="Lato Light" panose="020F0502020204030203" pitchFamily="34" charset="0"/>
                <a:ea typeface="Lato Light" panose="020F0502020204030203" pitchFamily="34" charset="0"/>
                <a:cs typeface="Lato Light" panose="020F0502020204030203" pitchFamily="34" charset="0"/>
              </a:rPr>
              <a:t>PIC change on </a:t>
            </a:r>
            <a:r>
              <a:rPr lang="en-US" sz="2000" b="1" dirty="0">
                <a:latin typeface="Lato Light" panose="020F0502020204030203" pitchFamily="34" charset="0"/>
                <a:ea typeface="Lato Light" panose="020F0502020204030203" pitchFamily="34" charset="0"/>
                <a:cs typeface="Lato Light" panose="020F0502020204030203" pitchFamily="34" charset="0"/>
              </a:rPr>
              <a:t>The Cyprus Institute of Neurology and Genetics (CING) </a:t>
            </a:r>
            <a:r>
              <a:rPr lang="en-US" sz="2000" dirty="0">
                <a:latin typeface="Lato Light" panose="020F0502020204030203" pitchFamily="34" charset="0"/>
                <a:ea typeface="Lato Light" panose="020F0502020204030203" pitchFamily="34" charset="0"/>
                <a:cs typeface="Lato Light" panose="020F0502020204030203" pitchFamily="34" charset="0"/>
              </a:rPr>
              <a:t>partner</a:t>
            </a:r>
          </a:p>
          <a:p>
            <a:pPr>
              <a:buFont typeface="Wingdings" panose="05000000000000000000" pitchFamily="2" charset="2"/>
              <a:buChar char="q"/>
            </a:pPr>
            <a:r>
              <a:rPr lang="en-US" sz="2000" b="1" dirty="0">
                <a:latin typeface="Lato Light" panose="020F0502020204030203" pitchFamily="34" charset="0"/>
                <a:ea typeface="Lato Light" panose="020F0502020204030203" pitchFamily="34" charset="0"/>
                <a:cs typeface="Lato Light" panose="020F0502020204030203" pitchFamily="34" charset="0"/>
              </a:rPr>
              <a:t>Gemelli Digital Medicine &amp; Health </a:t>
            </a:r>
            <a:r>
              <a:rPr lang="en-US" sz="2000" b="1" dirty="0" err="1">
                <a:latin typeface="Lato Light" panose="020F0502020204030203" pitchFamily="34" charset="0"/>
                <a:ea typeface="Lato Light" panose="020F0502020204030203" pitchFamily="34" charset="0"/>
                <a:cs typeface="Lato Light" panose="020F0502020204030203" pitchFamily="34" charset="0"/>
              </a:rPr>
              <a:t>Srl</a:t>
            </a:r>
            <a:r>
              <a:rPr lang="en-US" sz="2000" b="1" dirty="0">
                <a:latin typeface="Lato Light" panose="020F0502020204030203" pitchFamily="34" charset="0"/>
                <a:ea typeface="Lato Light" panose="020F0502020204030203" pitchFamily="34" charset="0"/>
                <a:cs typeface="Lato Light" panose="020F0502020204030203" pitchFamily="34" charset="0"/>
              </a:rPr>
              <a:t> (GDMH)</a:t>
            </a:r>
            <a:r>
              <a:rPr lang="en-US" sz="2000" dirty="0">
                <a:latin typeface="Lato Light" panose="020F0502020204030203" pitchFamily="34" charset="0"/>
                <a:ea typeface="Lato Light" panose="020F0502020204030203" pitchFamily="34" charset="0"/>
                <a:cs typeface="Lato Light" panose="020F0502020204030203" pitchFamily="34" charset="0"/>
              </a:rPr>
              <a:t> to be issued as Affiliated Entity to </a:t>
            </a:r>
            <a:r>
              <a:rPr lang="it-IT" sz="2000" b="1" dirty="0">
                <a:latin typeface="Lato Light" panose="020F0502020204030203" pitchFamily="34" charset="0"/>
                <a:ea typeface="Lato Light" panose="020F0502020204030203" pitchFamily="34" charset="0"/>
                <a:cs typeface="Lato Light" panose="020F0502020204030203" pitchFamily="34" charset="0"/>
              </a:rPr>
              <a:t>Fondazione Policlinico Universitario A. Gemelli (FPG)</a:t>
            </a:r>
            <a:endParaRPr lang="en-US" sz="2000" b="1" dirty="0">
              <a:latin typeface="Lato Light" panose="020F0502020204030203" pitchFamily="34" charset="0"/>
              <a:ea typeface="Lato Light" panose="020F0502020204030203" pitchFamily="34" charset="0"/>
              <a:cs typeface="Lato Light" panose="020F0502020204030203" pitchFamily="34" charset="0"/>
            </a:endParaRPr>
          </a:p>
          <a:p>
            <a:pPr>
              <a:buFont typeface="Wingdings" panose="05000000000000000000" pitchFamily="2" charset="2"/>
              <a:buChar char="q"/>
            </a:pPr>
            <a:r>
              <a:rPr lang="en-US" sz="2000" b="1" dirty="0">
                <a:latin typeface="Lato Light" panose="020F0502020204030203" pitchFamily="34" charset="0"/>
                <a:ea typeface="Lato Light" panose="020F0502020204030203" pitchFamily="34" charset="0"/>
                <a:cs typeface="Lato Light" panose="020F0502020204030203" pitchFamily="34" charset="0"/>
              </a:rPr>
              <a:t>Ethics Check</a:t>
            </a:r>
            <a:r>
              <a:rPr lang="en-US" sz="2000" dirty="0">
                <a:latin typeface="Lato Light" panose="020F0502020204030203" pitchFamily="34" charset="0"/>
                <a:ea typeface="Lato Light" panose="020F0502020204030203" pitchFamily="34" charset="0"/>
                <a:cs typeface="Lato Light" panose="020F0502020204030203" pitchFamily="34" charset="0"/>
              </a:rPr>
              <a:t> will be scheduled by the </a:t>
            </a:r>
            <a:r>
              <a:rPr lang="en-US" sz="2000" b="1" dirty="0" err="1">
                <a:latin typeface="Lato Light" panose="020F0502020204030203" pitchFamily="34" charset="0"/>
                <a:ea typeface="Lato Light" panose="020F0502020204030203" pitchFamily="34" charset="0"/>
                <a:cs typeface="Lato Light" panose="020F0502020204030203" pitchFamily="34" charset="0"/>
              </a:rPr>
              <a:t>HaDEA</a:t>
            </a:r>
            <a:r>
              <a:rPr lang="en-US" sz="2000" dirty="0">
                <a:latin typeface="Lato Light" panose="020F0502020204030203" pitchFamily="34" charset="0"/>
                <a:ea typeface="Lato Light" panose="020F0502020204030203" pitchFamily="34" charset="0"/>
                <a:cs typeface="Lato Light" panose="020F0502020204030203" pitchFamily="34" charset="0"/>
              </a:rPr>
              <a:t> during the implementation of your project and after the submission of the first version of deliverable Ethical Management Framework at M12. This will entail the review of all ethics deliverables submitted by M12, including the first version of D7.1, to be submitted by M6. =&gt; Ethics WP (created by or PO) add a respective Deliverable</a:t>
            </a:r>
          </a:p>
        </p:txBody>
      </p:sp>
    </p:spTree>
    <p:extLst>
      <p:ext uri="{BB962C8B-B14F-4D97-AF65-F5344CB8AC3E}">
        <p14:creationId xmlns:p14="http://schemas.microsoft.com/office/powerpoint/2010/main" val="4113543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03AA4146-4093-CA44-B634-20FA8184C589}"/>
              </a:ext>
            </a:extLst>
          </p:cNvPr>
          <p:cNvSpPr txBox="1">
            <a:spLocks/>
          </p:cNvSpPr>
          <p:nvPr/>
        </p:nvSpPr>
        <p:spPr>
          <a:xfrm>
            <a:off x="824744" y="2589180"/>
            <a:ext cx="2775566" cy="713722"/>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Identification of the causal factors contributing to the development of dementia</a:t>
            </a:r>
          </a:p>
        </p:txBody>
      </p:sp>
      <p:sp>
        <p:nvSpPr>
          <p:cNvPr id="10" name="TextBox 9">
            <a:extLst>
              <a:ext uri="{FF2B5EF4-FFF2-40B4-BE49-F238E27FC236}">
                <a16:creationId xmlns:a16="http://schemas.microsoft.com/office/drawing/2014/main" id="{95B742B4-3273-144C-A6DF-1908DACB53B2}"/>
              </a:ext>
            </a:extLst>
          </p:cNvPr>
          <p:cNvSpPr txBox="1"/>
          <p:nvPr/>
        </p:nvSpPr>
        <p:spPr>
          <a:xfrm>
            <a:off x="1851113" y="2252048"/>
            <a:ext cx="1927131" cy="338554"/>
          </a:xfrm>
          <a:prstGeom prst="rect">
            <a:avLst/>
          </a:prstGeom>
          <a:noFill/>
        </p:spPr>
        <p:txBody>
          <a:bodyPr wrap="none" rtlCol="0" anchor="b" anchorCtr="0">
            <a:spAutoFit/>
          </a:bodyPr>
          <a:lstStyle/>
          <a:p>
            <a:pPr algn="ctr"/>
            <a:r>
              <a:rPr lang="en-US" sz="1600" b="1" dirty="0">
                <a:solidFill>
                  <a:schemeClr val="tx2"/>
                </a:solidFill>
                <a:latin typeface="Poppins" pitchFamily="2" charset="77"/>
                <a:ea typeface="League Spartan" charset="0"/>
                <a:cs typeface="Poppins" pitchFamily="2" charset="77"/>
              </a:rPr>
              <a:t>Factors Analysis</a:t>
            </a:r>
          </a:p>
        </p:txBody>
      </p:sp>
      <p:sp>
        <p:nvSpPr>
          <p:cNvPr id="13" name="Freeform 12">
            <a:extLst>
              <a:ext uri="{FF2B5EF4-FFF2-40B4-BE49-F238E27FC236}">
                <a16:creationId xmlns:a16="http://schemas.microsoft.com/office/drawing/2014/main" id="{D5A4AF4E-D1E9-0B4E-AA51-FF3129142908}"/>
              </a:ext>
            </a:extLst>
          </p:cNvPr>
          <p:cNvSpPr>
            <a:spLocks noChangeArrowheads="1"/>
          </p:cNvSpPr>
          <p:nvPr/>
        </p:nvSpPr>
        <p:spPr bwMode="auto">
          <a:xfrm rot="10800000">
            <a:off x="3723879" y="3080832"/>
            <a:ext cx="2121594" cy="2934715"/>
          </a:xfrm>
          <a:custGeom>
            <a:avLst/>
            <a:gdLst>
              <a:gd name="T0" fmla="*/ 1414 w 3005"/>
              <a:gd name="T1" fmla="*/ 2545 h 4155"/>
              <a:gd name="T2" fmla="*/ 975 w 3005"/>
              <a:gd name="T3" fmla="*/ 2545 h 4155"/>
              <a:gd name="T4" fmla="*/ 975 w 3005"/>
              <a:gd name="T5" fmla="*/ 2545 h 4155"/>
              <a:gd name="T6" fmla="*/ 932 w 3005"/>
              <a:gd name="T7" fmla="*/ 2623 h 4155"/>
              <a:gd name="T8" fmla="*/ 1915 w 3005"/>
              <a:gd name="T9" fmla="*/ 4123 h 4155"/>
              <a:gd name="T10" fmla="*/ 1915 w 3005"/>
              <a:gd name="T11" fmla="*/ 4123 h 4155"/>
              <a:gd name="T12" fmla="*/ 1999 w 3005"/>
              <a:gd name="T13" fmla="*/ 4123 h 4155"/>
              <a:gd name="T14" fmla="*/ 2982 w 3005"/>
              <a:gd name="T15" fmla="*/ 2623 h 4155"/>
              <a:gd name="T16" fmla="*/ 2982 w 3005"/>
              <a:gd name="T17" fmla="*/ 2623 h 4155"/>
              <a:gd name="T18" fmla="*/ 2940 w 3005"/>
              <a:gd name="T19" fmla="*/ 2545 h 4155"/>
              <a:gd name="T20" fmla="*/ 2549 w 3005"/>
              <a:gd name="T21" fmla="*/ 2545 h 4155"/>
              <a:gd name="T22" fmla="*/ 2549 w 3005"/>
              <a:gd name="T23" fmla="*/ 2545 h 4155"/>
              <a:gd name="T24" fmla="*/ 2355 w 3005"/>
              <a:gd name="T25" fmla="*/ 1573 h 4155"/>
              <a:gd name="T26" fmla="*/ 2355 w 3005"/>
              <a:gd name="T27" fmla="*/ 1573 h 4155"/>
              <a:gd name="T28" fmla="*/ 1803 w 3005"/>
              <a:gd name="T29" fmla="*/ 746 h 4155"/>
              <a:gd name="T30" fmla="*/ 1803 w 3005"/>
              <a:gd name="T31" fmla="*/ 746 h 4155"/>
              <a:gd name="T32" fmla="*/ 976 w 3005"/>
              <a:gd name="T33" fmla="*/ 193 h 4155"/>
              <a:gd name="T34" fmla="*/ 976 w 3005"/>
              <a:gd name="T35" fmla="*/ 193 h 4155"/>
              <a:gd name="T36" fmla="*/ 0 w 3005"/>
              <a:gd name="T37" fmla="*/ 0 h 4155"/>
              <a:gd name="T38" fmla="*/ 0 w 3005"/>
              <a:gd name="T39" fmla="*/ 1134 h 4155"/>
              <a:gd name="T40" fmla="*/ 0 w 3005"/>
              <a:gd name="T41" fmla="*/ 1134 h 4155"/>
              <a:gd name="T42" fmla="*/ 542 w 3005"/>
              <a:gd name="T43" fmla="*/ 1242 h 4155"/>
              <a:gd name="T44" fmla="*/ 542 w 3005"/>
              <a:gd name="T45" fmla="*/ 1242 h 4155"/>
              <a:gd name="T46" fmla="*/ 1000 w 3005"/>
              <a:gd name="T47" fmla="*/ 1548 h 4155"/>
              <a:gd name="T48" fmla="*/ 1000 w 3005"/>
              <a:gd name="T49" fmla="*/ 1548 h 4155"/>
              <a:gd name="T50" fmla="*/ 1307 w 3005"/>
              <a:gd name="T51" fmla="*/ 2006 h 4155"/>
              <a:gd name="T52" fmla="*/ 1307 w 3005"/>
              <a:gd name="T53" fmla="*/ 2006 h 4155"/>
              <a:gd name="T54" fmla="*/ 1414 w 3005"/>
              <a:gd name="T55" fmla="*/ 2545 h 4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05" h="4155">
                <a:moveTo>
                  <a:pt x="1414" y="2545"/>
                </a:moveTo>
                <a:lnTo>
                  <a:pt x="975" y="2545"/>
                </a:lnTo>
                <a:lnTo>
                  <a:pt x="975" y="2545"/>
                </a:lnTo>
                <a:cubicBezTo>
                  <a:pt x="934" y="2545"/>
                  <a:pt x="909" y="2589"/>
                  <a:pt x="932" y="2623"/>
                </a:cubicBezTo>
                <a:lnTo>
                  <a:pt x="1915" y="4123"/>
                </a:lnTo>
                <a:lnTo>
                  <a:pt x="1915" y="4123"/>
                </a:lnTo>
                <a:cubicBezTo>
                  <a:pt x="1934" y="4154"/>
                  <a:pt x="1980" y="4154"/>
                  <a:pt x="1999" y="4123"/>
                </a:cubicBezTo>
                <a:lnTo>
                  <a:pt x="2982" y="2623"/>
                </a:lnTo>
                <a:lnTo>
                  <a:pt x="2982" y="2623"/>
                </a:lnTo>
                <a:cubicBezTo>
                  <a:pt x="3004" y="2589"/>
                  <a:pt x="2980" y="2545"/>
                  <a:pt x="2940" y="2545"/>
                </a:cubicBezTo>
                <a:lnTo>
                  <a:pt x="2549" y="2545"/>
                </a:lnTo>
                <a:lnTo>
                  <a:pt x="2549" y="2545"/>
                </a:lnTo>
                <a:cubicBezTo>
                  <a:pt x="2548" y="2211"/>
                  <a:pt x="2483" y="1880"/>
                  <a:pt x="2355" y="1573"/>
                </a:cubicBezTo>
                <a:lnTo>
                  <a:pt x="2355" y="1573"/>
                </a:lnTo>
                <a:cubicBezTo>
                  <a:pt x="2227" y="1264"/>
                  <a:pt x="2039" y="982"/>
                  <a:pt x="1803" y="746"/>
                </a:cubicBezTo>
                <a:lnTo>
                  <a:pt x="1803" y="746"/>
                </a:lnTo>
                <a:cubicBezTo>
                  <a:pt x="1566" y="509"/>
                  <a:pt x="1285" y="322"/>
                  <a:pt x="976" y="193"/>
                </a:cubicBezTo>
                <a:lnTo>
                  <a:pt x="976" y="193"/>
                </a:lnTo>
                <a:cubicBezTo>
                  <a:pt x="666" y="66"/>
                  <a:pt x="335" y="0"/>
                  <a:pt x="0" y="0"/>
                </a:cubicBezTo>
                <a:lnTo>
                  <a:pt x="0" y="1134"/>
                </a:lnTo>
                <a:lnTo>
                  <a:pt x="0" y="1134"/>
                </a:lnTo>
                <a:cubicBezTo>
                  <a:pt x="186" y="1134"/>
                  <a:pt x="370" y="1171"/>
                  <a:pt x="542" y="1242"/>
                </a:cubicBezTo>
                <a:lnTo>
                  <a:pt x="542" y="1242"/>
                </a:lnTo>
                <a:cubicBezTo>
                  <a:pt x="713" y="1313"/>
                  <a:pt x="869" y="1417"/>
                  <a:pt x="1000" y="1548"/>
                </a:cubicBezTo>
                <a:lnTo>
                  <a:pt x="1000" y="1548"/>
                </a:lnTo>
                <a:cubicBezTo>
                  <a:pt x="1132" y="1680"/>
                  <a:pt x="1236" y="1835"/>
                  <a:pt x="1307" y="2006"/>
                </a:cubicBezTo>
                <a:lnTo>
                  <a:pt x="1307" y="2006"/>
                </a:lnTo>
                <a:cubicBezTo>
                  <a:pt x="1378" y="2176"/>
                  <a:pt x="1414" y="2359"/>
                  <a:pt x="1414" y="2545"/>
                </a:cubicBezTo>
              </a:path>
            </a:pathLst>
          </a:custGeom>
          <a:solidFill>
            <a:schemeClr val="accent4"/>
          </a:solidFill>
          <a:ln>
            <a:noFill/>
          </a:ln>
          <a:effectLst/>
        </p:spPr>
        <p:txBody>
          <a:bodyPr wrap="none" anchor="ctr"/>
          <a:lstStyle/>
          <a:p>
            <a:endParaRPr lang="en-US" sz="3266"/>
          </a:p>
        </p:txBody>
      </p:sp>
      <p:sp>
        <p:nvSpPr>
          <p:cNvPr id="3" name="Freeform 2">
            <a:extLst>
              <a:ext uri="{FF2B5EF4-FFF2-40B4-BE49-F238E27FC236}">
                <a16:creationId xmlns:a16="http://schemas.microsoft.com/office/drawing/2014/main" id="{852F3BF2-234F-7542-830F-41CE0F528F6B}"/>
              </a:ext>
            </a:extLst>
          </p:cNvPr>
          <p:cNvSpPr>
            <a:spLocks noChangeArrowheads="1"/>
          </p:cNvSpPr>
          <p:nvPr/>
        </p:nvSpPr>
        <p:spPr bwMode="auto">
          <a:xfrm>
            <a:off x="5225508" y="4223217"/>
            <a:ext cx="2934715" cy="2121592"/>
          </a:xfrm>
          <a:custGeom>
            <a:avLst/>
            <a:gdLst>
              <a:gd name="T0" fmla="*/ 1609 w 4155"/>
              <a:gd name="T1" fmla="*/ 1414 h 3005"/>
              <a:gd name="T2" fmla="*/ 1609 w 4155"/>
              <a:gd name="T3" fmla="*/ 974 h 3005"/>
              <a:gd name="T4" fmla="*/ 1609 w 4155"/>
              <a:gd name="T5" fmla="*/ 974 h 3005"/>
              <a:gd name="T6" fmla="*/ 1530 w 4155"/>
              <a:gd name="T7" fmla="*/ 931 h 3005"/>
              <a:gd name="T8" fmla="*/ 32 w 4155"/>
              <a:gd name="T9" fmla="*/ 1914 h 3005"/>
              <a:gd name="T10" fmla="*/ 32 w 4155"/>
              <a:gd name="T11" fmla="*/ 1914 h 3005"/>
              <a:gd name="T12" fmla="*/ 32 w 4155"/>
              <a:gd name="T13" fmla="*/ 1999 h 3005"/>
              <a:gd name="T14" fmla="*/ 1530 w 4155"/>
              <a:gd name="T15" fmla="*/ 2982 h 3005"/>
              <a:gd name="T16" fmla="*/ 1530 w 4155"/>
              <a:gd name="T17" fmla="*/ 2982 h 3005"/>
              <a:gd name="T18" fmla="*/ 1609 w 4155"/>
              <a:gd name="T19" fmla="*/ 2939 h 3005"/>
              <a:gd name="T20" fmla="*/ 1609 w 4155"/>
              <a:gd name="T21" fmla="*/ 2548 h 3005"/>
              <a:gd name="T22" fmla="*/ 1609 w 4155"/>
              <a:gd name="T23" fmla="*/ 2548 h 3005"/>
              <a:gd name="T24" fmla="*/ 2581 w 4155"/>
              <a:gd name="T25" fmla="*/ 2354 h 3005"/>
              <a:gd name="T26" fmla="*/ 2581 w 4155"/>
              <a:gd name="T27" fmla="*/ 2354 h 3005"/>
              <a:gd name="T28" fmla="*/ 3408 w 4155"/>
              <a:gd name="T29" fmla="*/ 1802 h 3005"/>
              <a:gd name="T30" fmla="*/ 3408 w 4155"/>
              <a:gd name="T31" fmla="*/ 1802 h 3005"/>
              <a:gd name="T32" fmla="*/ 3960 w 4155"/>
              <a:gd name="T33" fmla="*/ 975 h 3005"/>
              <a:gd name="T34" fmla="*/ 3960 w 4155"/>
              <a:gd name="T35" fmla="*/ 975 h 3005"/>
              <a:gd name="T36" fmla="*/ 4154 w 4155"/>
              <a:gd name="T37" fmla="*/ 0 h 3005"/>
              <a:gd name="T38" fmla="*/ 3020 w 4155"/>
              <a:gd name="T39" fmla="*/ 0 h 3005"/>
              <a:gd name="T40" fmla="*/ 3020 w 4155"/>
              <a:gd name="T41" fmla="*/ 0 h 3005"/>
              <a:gd name="T42" fmla="*/ 2912 w 4155"/>
              <a:gd name="T43" fmla="*/ 541 h 3005"/>
              <a:gd name="T44" fmla="*/ 2912 w 4155"/>
              <a:gd name="T45" fmla="*/ 541 h 3005"/>
              <a:gd name="T46" fmla="*/ 2606 w 4155"/>
              <a:gd name="T47" fmla="*/ 1000 h 3005"/>
              <a:gd name="T48" fmla="*/ 2606 w 4155"/>
              <a:gd name="T49" fmla="*/ 1000 h 3005"/>
              <a:gd name="T50" fmla="*/ 2147 w 4155"/>
              <a:gd name="T51" fmla="*/ 1306 h 3005"/>
              <a:gd name="T52" fmla="*/ 2147 w 4155"/>
              <a:gd name="T53" fmla="*/ 1306 h 3005"/>
              <a:gd name="T54" fmla="*/ 1609 w 4155"/>
              <a:gd name="T55" fmla="*/ 1414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55" h="3005">
                <a:moveTo>
                  <a:pt x="1609" y="1414"/>
                </a:moveTo>
                <a:lnTo>
                  <a:pt x="1609" y="974"/>
                </a:lnTo>
                <a:lnTo>
                  <a:pt x="1609" y="974"/>
                </a:lnTo>
                <a:cubicBezTo>
                  <a:pt x="1609" y="933"/>
                  <a:pt x="1564" y="909"/>
                  <a:pt x="1530" y="931"/>
                </a:cubicBezTo>
                <a:lnTo>
                  <a:pt x="32" y="1914"/>
                </a:lnTo>
                <a:lnTo>
                  <a:pt x="32" y="1914"/>
                </a:lnTo>
                <a:cubicBezTo>
                  <a:pt x="0" y="1934"/>
                  <a:pt x="0" y="1979"/>
                  <a:pt x="32" y="1999"/>
                </a:cubicBezTo>
                <a:lnTo>
                  <a:pt x="1530" y="2982"/>
                </a:lnTo>
                <a:lnTo>
                  <a:pt x="1530" y="2982"/>
                </a:lnTo>
                <a:cubicBezTo>
                  <a:pt x="1564" y="3004"/>
                  <a:pt x="1609" y="2980"/>
                  <a:pt x="1609" y="2939"/>
                </a:cubicBezTo>
                <a:lnTo>
                  <a:pt x="1609" y="2548"/>
                </a:lnTo>
                <a:lnTo>
                  <a:pt x="1609" y="2548"/>
                </a:lnTo>
                <a:cubicBezTo>
                  <a:pt x="1943" y="2548"/>
                  <a:pt x="2273" y="2482"/>
                  <a:pt x="2581" y="2354"/>
                </a:cubicBezTo>
                <a:lnTo>
                  <a:pt x="2581" y="2354"/>
                </a:lnTo>
                <a:cubicBezTo>
                  <a:pt x="2891" y="2226"/>
                  <a:pt x="3172" y="2039"/>
                  <a:pt x="3408" y="1802"/>
                </a:cubicBezTo>
                <a:lnTo>
                  <a:pt x="3408" y="1802"/>
                </a:lnTo>
                <a:cubicBezTo>
                  <a:pt x="3645" y="1566"/>
                  <a:pt x="3833" y="1284"/>
                  <a:pt x="3960" y="975"/>
                </a:cubicBezTo>
                <a:lnTo>
                  <a:pt x="3960" y="975"/>
                </a:lnTo>
                <a:cubicBezTo>
                  <a:pt x="4088" y="666"/>
                  <a:pt x="4154" y="335"/>
                  <a:pt x="4154" y="0"/>
                </a:cubicBezTo>
                <a:lnTo>
                  <a:pt x="3020" y="0"/>
                </a:lnTo>
                <a:lnTo>
                  <a:pt x="3020" y="0"/>
                </a:lnTo>
                <a:cubicBezTo>
                  <a:pt x="3020" y="186"/>
                  <a:pt x="2983" y="369"/>
                  <a:pt x="2912" y="541"/>
                </a:cubicBezTo>
                <a:lnTo>
                  <a:pt x="2912" y="541"/>
                </a:lnTo>
                <a:cubicBezTo>
                  <a:pt x="2841" y="712"/>
                  <a:pt x="2737" y="868"/>
                  <a:pt x="2606" y="1000"/>
                </a:cubicBezTo>
                <a:lnTo>
                  <a:pt x="2606" y="1000"/>
                </a:lnTo>
                <a:cubicBezTo>
                  <a:pt x="2474" y="1131"/>
                  <a:pt x="2319" y="1235"/>
                  <a:pt x="2147" y="1306"/>
                </a:cubicBezTo>
                <a:lnTo>
                  <a:pt x="2147" y="1306"/>
                </a:lnTo>
                <a:cubicBezTo>
                  <a:pt x="1977" y="1377"/>
                  <a:pt x="1794" y="1413"/>
                  <a:pt x="1609" y="1414"/>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4" name="Freeform 3">
            <a:extLst>
              <a:ext uri="{FF2B5EF4-FFF2-40B4-BE49-F238E27FC236}">
                <a16:creationId xmlns:a16="http://schemas.microsoft.com/office/drawing/2014/main" id="{8AED1D57-C921-6F4B-9C50-2739CFC253B9}"/>
              </a:ext>
            </a:extLst>
          </p:cNvPr>
          <p:cNvSpPr>
            <a:spLocks noChangeArrowheads="1"/>
          </p:cNvSpPr>
          <p:nvPr/>
        </p:nvSpPr>
        <p:spPr bwMode="auto">
          <a:xfrm>
            <a:off x="6365745" y="1964545"/>
            <a:ext cx="2121594" cy="2934715"/>
          </a:xfrm>
          <a:custGeom>
            <a:avLst/>
            <a:gdLst>
              <a:gd name="T0" fmla="*/ 1414 w 3005"/>
              <a:gd name="T1" fmla="*/ 2545 h 4155"/>
              <a:gd name="T2" fmla="*/ 975 w 3005"/>
              <a:gd name="T3" fmla="*/ 2545 h 4155"/>
              <a:gd name="T4" fmla="*/ 975 w 3005"/>
              <a:gd name="T5" fmla="*/ 2545 h 4155"/>
              <a:gd name="T6" fmla="*/ 932 w 3005"/>
              <a:gd name="T7" fmla="*/ 2623 h 4155"/>
              <a:gd name="T8" fmla="*/ 1915 w 3005"/>
              <a:gd name="T9" fmla="*/ 4123 h 4155"/>
              <a:gd name="T10" fmla="*/ 1915 w 3005"/>
              <a:gd name="T11" fmla="*/ 4123 h 4155"/>
              <a:gd name="T12" fmla="*/ 1999 w 3005"/>
              <a:gd name="T13" fmla="*/ 4123 h 4155"/>
              <a:gd name="T14" fmla="*/ 2982 w 3005"/>
              <a:gd name="T15" fmla="*/ 2623 h 4155"/>
              <a:gd name="T16" fmla="*/ 2982 w 3005"/>
              <a:gd name="T17" fmla="*/ 2623 h 4155"/>
              <a:gd name="T18" fmla="*/ 2940 w 3005"/>
              <a:gd name="T19" fmla="*/ 2545 h 4155"/>
              <a:gd name="T20" fmla="*/ 2549 w 3005"/>
              <a:gd name="T21" fmla="*/ 2545 h 4155"/>
              <a:gd name="T22" fmla="*/ 2549 w 3005"/>
              <a:gd name="T23" fmla="*/ 2545 h 4155"/>
              <a:gd name="T24" fmla="*/ 2355 w 3005"/>
              <a:gd name="T25" fmla="*/ 1573 h 4155"/>
              <a:gd name="T26" fmla="*/ 2355 w 3005"/>
              <a:gd name="T27" fmla="*/ 1573 h 4155"/>
              <a:gd name="T28" fmla="*/ 1803 w 3005"/>
              <a:gd name="T29" fmla="*/ 746 h 4155"/>
              <a:gd name="T30" fmla="*/ 1803 w 3005"/>
              <a:gd name="T31" fmla="*/ 746 h 4155"/>
              <a:gd name="T32" fmla="*/ 976 w 3005"/>
              <a:gd name="T33" fmla="*/ 193 h 4155"/>
              <a:gd name="T34" fmla="*/ 976 w 3005"/>
              <a:gd name="T35" fmla="*/ 193 h 4155"/>
              <a:gd name="T36" fmla="*/ 0 w 3005"/>
              <a:gd name="T37" fmla="*/ 0 h 4155"/>
              <a:gd name="T38" fmla="*/ 0 w 3005"/>
              <a:gd name="T39" fmla="*/ 1134 h 4155"/>
              <a:gd name="T40" fmla="*/ 0 w 3005"/>
              <a:gd name="T41" fmla="*/ 1134 h 4155"/>
              <a:gd name="T42" fmla="*/ 542 w 3005"/>
              <a:gd name="T43" fmla="*/ 1242 h 4155"/>
              <a:gd name="T44" fmla="*/ 542 w 3005"/>
              <a:gd name="T45" fmla="*/ 1242 h 4155"/>
              <a:gd name="T46" fmla="*/ 1000 w 3005"/>
              <a:gd name="T47" fmla="*/ 1548 h 4155"/>
              <a:gd name="T48" fmla="*/ 1000 w 3005"/>
              <a:gd name="T49" fmla="*/ 1548 h 4155"/>
              <a:gd name="T50" fmla="*/ 1307 w 3005"/>
              <a:gd name="T51" fmla="*/ 2006 h 4155"/>
              <a:gd name="T52" fmla="*/ 1307 w 3005"/>
              <a:gd name="T53" fmla="*/ 2006 h 4155"/>
              <a:gd name="T54" fmla="*/ 1414 w 3005"/>
              <a:gd name="T55" fmla="*/ 2545 h 4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05" h="4155">
                <a:moveTo>
                  <a:pt x="1414" y="2545"/>
                </a:moveTo>
                <a:lnTo>
                  <a:pt x="975" y="2545"/>
                </a:lnTo>
                <a:lnTo>
                  <a:pt x="975" y="2545"/>
                </a:lnTo>
                <a:cubicBezTo>
                  <a:pt x="934" y="2545"/>
                  <a:pt x="909" y="2589"/>
                  <a:pt x="932" y="2623"/>
                </a:cubicBezTo>
                <a:lnTo>
                  <a:pt x="1915" y="4123"/>
                </a:lnTo>
                <a:lnTo>
                  <a:pt x="1915" y="4123"/>
                </a:lnTo>
                <a:cubicBezTo>
                  <a:pt x="1934" y="4154"/>
                  <a:pt x="1980" y="4154"/>
                  <a:pt x="1999" y="4123"/>
                </a:cubicBezTo>
                <a:lnTo>
                  <a:pt x="2982" y="2623"/>
                </a:lnTo>
                <a:lnTo>
                  <a:pt x="2982" y="2623"/>
                </a:lnTo>
                <a:cubicBezTo>
                  <a:pt x="3004" y="2589"/>
                  <a:pt x="2980" y="2545"/>
                  <a:pt x="2940" y="2545"/>
                </a:cubicBezTo>
                <a:lnTo>
                  <a:pt x="2549" y="2545"/>
                </a:lnTo>
                <a:lnTo>
                  <a:pt x="2549" y="2545"/>
                </a:lnTo>
                <a:cubicBezTo>
                  <a:pt x="2548" y="2211"/>
                  <a:pt x="2483" y="1880"/>
                  <a:pt x="2355" y="1573"/>
                </a:cubicBezTo>
                <a:lnTo>
                  <a:pt x="2355" y="1573"/>
                </a:lnTo>
                <a:cubicBezTo>
                  <a:pt x="2227" y="1264"/>
                  <a:pt x="2039" y="982"/>
                  <a:pt x="1803" y="746"/>
                </a:cubicBezTo>
                <a:lnTo>
                  <a:pt x="1803" y="746"/>
                </a:lnTo>
                <a:cubicBezTo>
                  <a:pt x="1566" y="509"/>
                  <a:pt x="1285" y="322"/>
                  <a:pt x="976" y="193"/>
                </a:cubicBezTo>
                <a:lnTo>
                  <a:pt x="976" y="193"/>
                </a:lnTo>
                <a:cubicBezTo>
                  <a:pt x="666" y="66"/>
                  <a:pt x="335" y="0"/>
                  <a:pt x="0" y="0"/>
                </a:cubicBezTo>
                <a:lnTo>
                  <a:pt x="0" y="1134"/>
                </a:lnTo>
                <a:lnTo>
                  <a:pt x="0" y="1134"/>
                </a:lnTo>
                <a:cubicBezTo>
                  <a:pt x="186" y="1134"/>
                  <a:pt x="370" y="1171"/>
                  <a:pt x="542" y="1242"/>
                </a:cubicBezTo>
                <a:lnTo>
                  <a:pt x="542" y="1242"/>
                </a:lnTo>
                <a:cubicBezTo>
                  <a:pt x="713" y="1313"/>
                  <a:pt x="869" y="1417"/>
                  <a:pt x="1000" y="1548"/>
                </a:cubicBezTo>
                <a:lnTo>
                  <a:pt x="1000" y="1548"/>
                </a:lnTo>
                <a:cubicBezTo>
                  <a:pt x="1132" y="1680"/>
                  <a:pt x="1236" y="1835"/>
                  <a:pt x="1307" y="2006"/>
                </a:cubicBezTo>
                <a:lnTo>
                  <a:pt x="1307" y="2006"/>
                </a:lnTo>
                <a:cubicBezTo>
                  <a:pt x="1378" y="2176"/>
                  <a:pt x="1414" y="2359"/>
                  <a:pt x="1414" y="2545"/>
                </a:cubicBez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5" name="Freeform 4">
            <a:extLst>
              <a:ext uri="{FF2B5EF4-FFF2-40B4-BE49-F238E27FC236}">
                <a16:creationId xmlns:a16="http://schemas.microsoft.com/office/drawing/2014/main" id="{949EA22C-7148-0848-B7C0-83C352511851}"/>
              </a:ext>
            </a:extLst>
          </p:cNvPr>
          <p:cNvSpPr>
            <a:spLocks noChangeArrowheads="1"/>
          </p:cNvSpPr>
          <p:nvPr/>
        </p:nvSpPr>
        <p:spPr bwMode="auto">
          <a:xfrm>
            <a:off x="4063461" y="1618735"/>
            <a:ext cx="2934715" cy="2121592"/>
          </a:xfrm>
          <a:custGeom>
            <a:avLst/>
            <a:gdLst>
              <a:gd name="T0" fmla="*/ 2545 w 4155"/>
              <a:gd name="T1" fmla="*/ 1590 h 3003"/>
              <a:gd name="T2" fmla="*/ 2545 w 4155"/>
              <a:gd name="T3" fmla="*/ 2030 h 3003"/>
              <a:gd name="T4" fmla="*/ 2545 w 4155"/>
              <a:gd name="T5" fmla="*/ 2030 h 3003"/>
              <a:gd name="T6" fmla="*/ 2624 w 4155"/>
              <a:gd name="T7" fmla="*/ 2072 h 3003"/>
              <a:gd name="T8" fmla="*/ 4123 w 4155"/>
              <a:gd name="T9" fmla="*/ 1090 h 3003"/>
              <a:gd name="T10" fmla="*/ 4123 w 4155"/>
              <a:gd name="T11" fmla="*/ 1090 h 3003"/>
              <a:gd name="T12" fmla="*/ 4123 w 4155"/>
              <a:gd name="T13" fmla="*/ 1005 h 3003"/>
              <a:gd name="T14" fmla="*/ 2624 w 4155"/>
              <a:gd name="T15" fmla="*/ 22 h 3003"/>
              <a:gd name="T16" fmla="*/ 2624 w 4155"/>
              <a:gd name="T17" fmla="*/ 22 h 3003"/>
              <a:gd name="T18" fmla="*/ 2545 w 4155"/>
              <a:gd name="T19" fmla="*/ 65 h 3003"/>
              <a:gd name="T20" fmla="*/ 2545 w 4155"/>
              <a:gd name="T21" fmla="*/ 455 h 3003"/>
              <a:gd name="T22" fmla="*/ 2545 w 4155"/>
              <a:gd name="T23" fmla="*/ 455 h 3003"/>
              <a:gd name="T24" fmla="*/ 1573 w 4155"/>
              <a:gd name="T25" fmla="*/ 649 h 3003"/>
              <a:gd name="T26" fmla="*/ 1573 w 4155"/>
              <a:gd name="T27" fmla="*/ 649 h 3003"/>
              <a:gd name="T28" fmla="*/ 746 w 4155"/>
              <a:gd name="T29" fmla="*/ 1202 h 3003"/>
              <a:gd name="T30" fmla="*/ 746 w 4155"/>
              <a:gd name="T31" fmla="*/ 1202 h 3003"/>
              <a:gd name="T32" fmla="*/ 194 w 4155"/>
              <a:gd name="T33" fmla="*/ 2029 h 3003"/>
              <a:gd name="T34" fmla="*/ 194 w 4155"/>
              <a:gd name="T35" fmla="*/ 2029 h 3003"/>
              <a:gd name="T36" fmla="*/ 0 w 4155"/>
              <a:gd name="T37" fmla="*/ 3002 h 3003"/>
              <a:gd name="T38" fmla="*/ 1134 w 4155"/>
              <a:gd name="T39" fmla="*/ 3002 h 3003"/>
              <a:gd name="T40" fmla="*/ 1134 w 4155"/>
              <a:gd name="T41" fmla="*/ 3002 h 3003"/>
              <a:gd name="T42" fmla="*/ 1242 w 4155"/>
              <a:gd name="T43" fmla="*/ 2461 h 3003"/>
              <a:gd name="T44" fmla="*/ 1242 w 4155"/>
              <a:gd name="T45" fmla="*/ 2461 h 3003"/>
              <a:gd name="T46" fmla="*/ 1548 w 4155"/>
              <a:gd name="T47" fmla="*/ 2004 h 3003"/>
              <a:gd name="T48" fmla="*/ 1548 w 4155"/>
              <a:gd name="T49" fmla="*/ 2004 h 3003"/>
              <a:gd name="T50" fmla="*/ 2007 w 4155"/>
              <a:gd name="T51" fmla="*/ 1697 h 3003"/>
              <a:gd name="T52" fmla="*/ 2007 w 4155"/>
              <a:gd name="T53" fmla="*/ 1697 h 3003"/>
              <a:gd name="T54" fmla="*/ 2545 w 4155"/>
              <a:gd name="T55" fmla="*/ 1590 h 3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55" h="3003">
                <a:moveTo>
                  <a:pt x="2545" y="1590"/>
                </a:moveTo>
                <a:lnTo>
                  <a:pt x="2545" y="2030"/>
                </a:lnTo>
                <a:lnTo>
                  <a:pt x="2545" y="2030"/>
                </a:lnTo>
                <a:cubicBezTo>
                  <a:pt x="2545" y="2071"/>
                  <a:pt x="2590" y="2094"/>
                  <a:pt x="2624" y="2072"/>
                </a:cubicBezTo>
                <a:lnTo>
                  <a:pt x="4123" y="1090"/>
                </a:lnTo>
                <a:lnTo>
                  <a:pt x="4123" y="1090"/>
                </a:lnTo>
                <a:cubicBezTo>
                  <a:pt x="4154" y="1070"/>
                  <a:pt x="4154" y="1025"/>
                  <a:pt x="4123" y="1005"/>
                </a:cubicBezTo>
                <a:lnTo>
                  <a:pt x="2624" y="22"/>
                </a:lnTo>
                <a:lnTo>
                  <a:pt x="2624" y="22"/>
                </a:lnTo>
                <a:cubicBezTo>
                  <a:pt x="2590" y="0"/>
                  <a:pt x="2545" y="24"/>
                  <a:pt x="2545" y="65"/>
                </a:cubicBezTo>
                <a:lnTo>
                  <a:pt x="2545" y="455"/>
                </a:lnTo>
                <a:lnTo>
                  <a:pt x="2545" y="455"/>
                </a:lnTo>
                <a:cubicBezTo>
                  <a:pt x="2212" y="455"/>
                  <a:pt x="1881" y="522"/>
                  <a:pt x="1573" y="649"/>
                </a:cubicBezTo>
                <a:lnTo>
                  <a:pt x="1573" y="649"/>
                </a:lnTo>
                <a:cubicBezTo>
                  <a:pt x="1264" y="777"/>
                  <a:pt x="983" y="965"/>
                  <a:pt x="746" y="1202"/>
                </a:cubicBezTo>
                <a:lnTo>
                  <a:pt x="746" y="1202"/>
                </a:lnTo>
                <a:cubicBezTo>
                  <a:pt x="509" y="1438"/>
                  <a:pt x="322" y="1719"/>
                  <a:pt x="194" y="2029"/>
                </a:cubicBezTo>
                <a:lnTo>
                  <a:pt x="194" y="2029"/>
                </a:lnTo>
                <a:cubicBezTo>
                  <a:pt x="66" y="2336"/>
                  <a:pt x="0" y="2668"/>
                  <a:pt x="0" y="3002"/>
                </a:cubicBezTo>
                <a:lnTo>
                  <a:pt x="1134" y="3002"/>
                </a:lnTo>
                <a:lnTo>
                  <a:pt x="1134" y="3002"/>
                </a:lnTo>
                <a:cubicBezTo>
                  <a:pt x="1134" y="2817"/>
                  <a:pt x="1171" y="2633"/>
                  <a:pt x="1242" y="2461"/>
                </a:cubicBezTo>
                <a:lnTo>
                  <a:pt x="1242" y="2461"/>
                </a:lnTo>
                <a:cubicBezTo>
                  <a:pt x="1313" y="2290"/>
                  <a:pt x="1418" y="2135"/>
                  <a:pt x="1548" y="2004"/>
                </a:cubicBezTo>
                <a:lnTo>
                  <a:pt x="1548" y="2004"/>
                </a:lnTo>
                <a:cubicBezTo>
                  <a:pt x="1680" y="1873"/>
                  <a:pt x="1836" y="1769"/>
                  <a:pt x="2007" y="1697"/>
                </a:cubicBezTo>
                <a:lnTo>
                  <a:pt x="2007" y="1697"/>
                </a:lnTo>
                <a:cubicBezTo>
                  <a:pt x="2178" y="1627"/>
                  <a:pt x="2360" y="1590"/>
                  <a:pt x="2545" y="1590"/>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2" name="Freeform 8">
            <a:extLst>
              <a:ext uri="{FF2B5EF4-FFF2-40B4-BE49-F238E27FC236}">
                <a16:creationId xmlns:a16="http://schemas.microsoft.com/office/drawing/2014/main" id="{D0923563-14BD-5F44-ADA9-8BC27C2ECBD6}"/>
              </a:ext>
            </a:extLst>
          </p:cNvPr>
          <p:cNvSpPr>
            <a:spLocks noChangeArrowheads="1"/>
          </p:cNvSpPr>
          <p:nvPr/>
        </p:nvSpPr>
        <p:spPr bwMode="auto">
          <a:xfrm>
            <a:off x="3723880" y="3086095"/>
            <a:ext cx="1479821" cy="1137123"/>
          </a:xfrm>
          <a:custGeom>
            <a:avLst/>
            <a:gdLst>
              <a:gd name="T0" fmla="*/ 1004 w 2095"/>
              <a:gd name="T1" fmla="*/ 31 h 1609"/>
              <a:gd name="T2" fmla="*/ 1004 w 2095"/>
              <a:gd name="T3" fmla="*/ 31 h 1609"/>
              <a:gd name="T4" fmla="*/ 1090 w 2095"/>
              <a:gd name="T5" fmla="*/ 31 h 1609"/>
              <a:gd name="T6" fmla="*/ 2072 w 2095"/>
              <a:gd name="T7" fmla="*/ 1529 h 1609"/>
              <a:gd name="T8" fmla="*/ 2072 w 2095"/>
              <a:gd name="T9" fmla="*/ 1529 h 1609"/>
              <a:gd name="T10" fmla="*/ 2030 w 2095"/>
              <a:gd name="T11" fmla="*/ 1608 h 1609"/>
              <a:gd name="T12" fmla="*/ 65 w 2095"/>
              <a:gd name="T13" fmla="*/ 1608 h 1609"/>
              <a:gd name="T14" fmla="*/ 65 w 2095"/>
              <a:gd name="T15" fmla="*/ 1608 h 1609"/>
              <a:gd name="T16" fmla="*/ 22 w 2095"/>
              <a:gd name="T17" fmla="*/ 1529 h 1609"/>
              <a:gd name="T18" fmla="*/ 1004 w 2095"/>
              <a:gd name="T19" fmla="*/ 31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5" h="1609">
                <a:moveTo>
                  <a:pt x="1004" y="31"/>
                </a:moveTo>
                <a:lnTo>
                  <a:pt x="1004" y="31"/>
                </a:lnTo>
                <a:cubicBezTo>
                  <a:pt x="1025" y="0"/>
                  <a:pt x="1070" y="0"/>
                  <a:pt x="1090" y="31"/>
                </a:cubicBezTo>
                <a:lnTo>
                  <a:pt x="2072" y="1529"/>
                </a:lnTo>
                <a:lnTo>
                  <a:pt x="2072" y="1529"/>
                </a:lnTo>
                <a:cubicBezTo>
                  <a:pt x="2094" y="1564"/>
                  <a:pt x="2071" y="1608"/>
                  <a:pt x="2030" y="1608"/>
                </a:cubicBezTo>
                <a:lnTo>
                  <a:pt x="65" y="1608"/>
                </a:lnTo>
                <a:lnTo>
                  <a:pt x="65" y="1608"/>
                </a:lnTo>
                <a:cubicBezTo>
                  <a:pt x="24" y="1608"/>
                  <a:pt x="0" y="1564"/>
                  <a:pt x="22" y="1529"/>
                </a:cubicBezTo>
                <a:lnTo>
                  <a:pt x="1004" y="31"/>
                </a:lnTo>
              </a:path>
            </a:pathLst>
          </a:custGeom>
          <a:solidFill>
            <a:schemeClr val="accent4"/>
          </a:solidFill>
          <a:ln>
            <a:noFill/>
          </a:ln>
          <a:effectLst/>
        </p:spPr>
        <p:txBody>
          <a:bodyPr wrap="none" anchor="ctr"/>
          <a:lstStyle/>
          <a:p>
            <a:endParaRPr lang="en-US" sz="3266"/>
          </a:p>
        </p:txBody>
      </p:sp>
      <p:sp>
        <p:nvSpPr>
          <p:cNvPr id="16" name="Subtitle 2">
            <a:extLst>
              <a:ext uri="{FF2B5EF4-FFF2-40B4-BE49-F238E27FC236}">
                <a16:creationId xmlns:a16="http://schemas.microsoft.com/office/drawing/2014/main" id="{99141E2C-25FA-1049-8CA1-F152694464CC}"/>
              </a:ext>
            </a:extLst>
          </p:cNvPr>
          <p:cNvSpPr txBox="1">
            <a:spLocks/>
          </p:cNvSpPr>
          <p:nvPr/>
        </p:nvSpPr>
        <p:spPr>
          <a:xfrm>
            <a:off x="824744" y="4808908"/>
            <a:ext cx="2775566" cy="48288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People-centric assistive technologies improving wellbeing and QoL</a:t>
            </a:r>
          </a:p>
        </p:txBody>
      </p:sp>
      <p:sp>
        <p:nvSpPr>
          <p:cNvPr id="17" name="TextBox 16">
            <a:extLst>
              <a:ext uri="{FF2B5EF4-FFF2-40B4-BE49-F238E27FC236}">
                <a16:creationId xmlns:a16="http://schemas.microsoft.com/office/drawing/2014/main" id="{D989FFF5-9C83-A64A-9CB3-7A01387A9993}"/>
              </a:ext>
            </a:extLst>
          </p:cNvPr>
          <p:cNvSpPr txBox="1"/>
          <p:nvPr/>
        </p:nvSpPr>
        <p:spPr>
          <a:xfrm>
            <a:off x="927784" y="4471776"/>
            <a:ext cx="2672526" cy="338554"/>
          </a:xfrm>
          <a:prstGeom prst="rect">
            <a:avLst/>
          </a:prstGeom>
          <a:noFill/>
        </p:spPr>
        <p:txBody>
          <a:bodyPr wrap="none" rtlCol="0" anchor="b" anchorCtr="0">
            <a:spAutoFit/>
          </a:bodyPr>
          <a:lstStyle/>
          <a:p>
            <a:pPr algn="r"/>
            <a:r>
              <a:rPr lang="en-US" sz="1600" b="1" dirty="0">
                <a:solidFill>
                  <a:schemeClr val="tx2"/>
                </a:solidFill>
                <a:latin typeface="Poppins" pitchFamily="2" charset="77"/>
                <a:ea typeface="League Spartan" charset="0"/>
                <a:cs typeface="Poppins" pitchFamily="2" charset="77"/>
              </a:rPr>
              <a:t>Monitoring &amp; Follow-Up</a:t>
            </a:r>
          </a:p>
        </p:txBody>
      </p:sp>
      <p:sp>
        <p:nvSpPr>
          <p:cNvPr id="19" name="Subtitle 2">
            <a:extLst>
              <a:ext uri="{FF2B5EF4-FFF2-40B4-BE49-F238E27FC236}">
                <a16:creationId xmlns:a16="http://schemas.microsoft.com/office/drawing/2014/main" id="{E30CB2BB-A07A-E94D-BB82-00ABEF4ACF27}"/>
              </a:ext>
            </a:extLst>
          </p:cNvPr>
          <p:cNvSpPr txBox="1">
            <a:spLocks/>
          </p:cNvSpPr>
          <p:nvPr/>
        </p:nvSpPr>
        <p:spPr>
          <a:xfrm>
            <a:off x="8591691" y="2589180"/>
            <a:ext cx="2775566" cy="713722"/>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Patient stratification and prevention targeting common causal pathways will reduce the risk factor for later dementia </a:t>
            </a:r>
          </a:p>
        </p:txBody>
      </p:sp>
      <p:sp>
        <p:nvSpPr>
          <p:cNvPr id="20" name="TextBox 19">
            <a:extLst>
              <a:ext uri="{FF2B5EF4-FFF2-40B4-BE49-F238E27FC236}">
                <a16:creationId xmlns:a16="http://schemas.microsoft.com/office/drawing/2014/main" id="{36DB317D-5C9A-D040-BED0-9C3C8CE63766}"/>
              </a:ext>
            </a:extLst>
          </p:cNvPr>
          <p:cNvSpPr txBox="1"/>
          <p:nvPr/>
        </p:nvSpPr>
        <p:spPr>
          <a:xfrm>
            <a:off x="8591691" y="2252048"/>
            <a:ext cx="2630848" cy="338554"/>
          </a:xfrm>
          <a:prstGeom prst="rect">
            <a:avLst/>
          </a:prstGeom>
          <a:noFill/>
        </p:spPr>
        <p:txBody>
          <a:bodyPr wrap="none" rtlCol="0" anchor="b" anchorCtr="0">
            <a:spAutoFit/>
          </a:bodyPr>
          <a:lstStyle/>
          <a:p>
            <a:r>
              <a:rPr lang="en-US" sz="1600" b="1" dirty="0">
                <a:solidFill>
                  <a:schemeClr val="tx2"/>
                </a:solidFill>
                <a:latin typeface="Poppins" pitchFamily="2" charset="77"/>
                <a:ea typeface="League Spartan" charset="0"/>
                <a:cs typeface="Poppins" pitchFamily="2" charset="77"/>
              </a:rPr>
              <a:t>Prevention &amp; Diagnosis</a:t>
            </a:r>
          </a:p>
        </p:txBody>
      </p:sp>
      <p:sp>
        <p:nvSpPr>
          <p:cNvPr id="22" name="Subtitle 2">
            <a:extLst>
              <a:ext uri="{FF2B5EF4-FFF2-40B4-BE49-F238E27FC236}">
                <a16:creationId xmlns:a16="http://schemas.microsoft.com/office/drawing/2014/main" id="{1CBDDEB5-78D2-0A41-8BBD-02488D41012F}"/>
              </a:ext>
            </a:extLst>
          </p:cNvPr>
          <p:cNvSpPr txBox="1">
            <a:spLocks/>
          </p:cNvSpPr>
          <p:nvPr/>
        </p:nvSpPr>
        <p:spPr>
          <a:xfrm>
            <a:off x="8591691" y="4808908"/>
            <a:ext cx="2775566" cy="48288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Integrated and personalized health care intervention models</a:t>
            </a:r>
          </a:p>
        </p:txBody>
      </p:sp>
      <p:sp>
        <p:nvSpPr>
          <p:cNvPr id="23" name="TextBox 22">
            <a:extLst>
              <a:ext uri="{FF2B5EF4-FFF2-40B4-BE49-F238E27FC236}">
                <a16:creationId xmlns:a16="http://schemas.microsoft.com/office/drawing/2014/main" id="{CBC446EE-5B5E-AC4D-B503-04D093BDCA75}"/>
              </a:ext>
            </a:extLst>
          </p:cNvPr>
          <p:cNvSpPr txBox="1"/>
          <p:nvPr/>
        </p:nvSpPr>
        <p:spPr>
          <a:xfrm>
            <a:off x="8591691" y="4471776"/>
            <a:ext cx="2906565" cy="338554"/>
          </a:xfrm>
          <a:prstGeom prst="rect">
            <a:avLst/>
          </a:prstGeom>
          <a:noFill/>
        </p:spPr>
        <p:txBody>
          <a:bodyPr wrap="none" rtlCol="0" anchor="b" anchorCtr="0">
            <a:spAutoFit/>
          </a:bodyPr>
          <a:lstStyle/>
          <a:p>
            <a:r>
              <a:rPr lang="en-US" sz="1600" b="1" dirty="0">
                <a:solidFill>
                  <a:schemeClr val="tx2"/>
                </a:solidFill>
                <a:latin typeface="Poppins" pitchFamily="2" charset="77"/>
                <a:ea typeface="League Spartan" charset="0"/>
                <a:cs typeface="Poppins" pitchFamily="2" charset="77"/>
              </a:rPr>
              <a:t>Treatment &amp; Intervention </a:t>
            </a:r>
          </a:p>
        </p:txBody>
      </p:sp>
      <p:sp>
        <p:nvSpPr>
          <p:cNvPr id="24" name="TextBox 23">
            <a:extLst>
              <a:ext uri="{FF2B5EF4-FFF2-40B4-BE49-F238E27FC236}">
                <a16:creationId xmlns:a16="http://schemas.microsoft.com/office/drawing/2014/main" id="{1C8F9C85-49D8-7E4E-9E52-8DC742C293AF}"/>
              </a:ext>
            </a:extLst>
          </p:cNvPr>
          <p:cNvSpPr txBox="1"/>
          <p:nvPr/>
        </p:nvSpPr>
        <p:spPr>
          <a:xfrm>
            <a:off x="5832506" y="2078825"/>
            <a:ext cx="579006" cy="553998"/>
          </a:xfrm>
          <a:prstGeom prst="rect">
            <a:avLst/>
          </a:prstGeom>
          <a:noFill/>
        </p:spPr>
        <p:txBody>
          <a:bodyPr wrap="none" rtlCol="0" anchor="ctr">
            <a:spAutoFit/>
          </a:bodyPr>
          <a:lstStyle/>
          <a:p>
            <a:pPr algn="ctr"/>
            <a:r>
              <a:rPr lang="en-US" sz="3000" b="1" dirty="0">
                <a:solidFill>
                  <a:schemeClr val="bg1"/>
                </a:solidFill>
                <a:latin typeface="Poppins" pitchFamily="2" charset="77"/>
                <a:cs typeface="Poppins" pitchFamily="2" charset="77"/>
              </a:rPr>
              <a:t>01</a:t>
            </a:r>
          </a:p>
        </p:txBody>
      </p:sp>
      <p:sp>
        <p:nvSpPr>
          <p:cNvPr id="25" name="TextBox 24">
            <a:extLst>
              <a:ext uri="{FF2B5EF4-FFF2-40B4-BE49-F238E27FC236}">
                <a16:creationId xmlns:a16="http://schemas.microsoft.com/office/drawing/2014/main" id="{2A0F74FC-8398-FB4C-B28E-EC1C210D680E}"/>
              </a:ext>
            </a:extLst>
          </p:cNvPr>
          <p:cNvSpPr txBox="1"/>
          <p:nvPr/>
        </p:nvSpPr>
        <p:spPr>
          <a:xfrm>
            <a:off x="7433630" y="3705744"/>
            <a:ext cx="654346" cy="553998"/>
          </a:xfrm>
          <a:prstGeom prst="rect">
            <a:avLst/>
          </a:prstGeom>
          <a:noFill/>
        </p:spPr>
        <p:txBody>
          <a:bodyPr wrap="none" rtlCol="0" anchor="ctr">
            <a:spAutoFit/>
          </a:bodyPr>
          <a:lstStyle/>
          <a:p>
            <a:pPr algn="ctr"/>
            <a:r>
              <a:rPr lang="en-US" sz="3000" b="1" dirty="0">
                <a:solidFill>
                  <a:schemeClr val="bg1"/>
                </a:solidFill>
                <a:latin typeface="Poppins" pitchFamily="2" charset="77"/>
                <a:cs typeface="Poppins" pitchFamily="2" charset="77"/>
              </a:rPr>
              <a:t>02</a:t>
            </a:r>
          </a:p>
        </p:txBody>
      </p:sp>
      <p:sp>
        <p:nvSpPr>
          <p:cNvPr id="26" name="TextBox 25">
            <a:extLst>
              <a:ext uri="{FF2B5EF4-FFF2-40B4-BE49-F238E27FC236}">
                <a16:creationId xmlns:a16="http://schemas.microsoft.com/office/drawing/2014/main" id="{73803843-432C-904A-B78D-212825195692}"/>
              </a:ext>
            </a:extLst>
          </p:cNvPr>
          <p:cNvSpPr txBox="1"/>
          <p:nvPr/>
        </p:nvSpPr>
        <p:spPr>
          <a:xfrm>
            <a:off x="5924990" y="5362352"/>
            <a:ext cx="667170" cy="553998"/>
          </a:xfrm>
          <a:prstGeom prst="rect">
            <a:avLst/>
          </a:prstGeom>
          <a:noFill/>
        </p:spPr>
        <p:txBody>
          <a:bodyPr wrap="none" rtlCol="0" anchor="ctr">
            <a:spAutoFit/>
          </a:bodyPr>
          <a:lstStyle/>
          <a:p>
            <a:pPr algn="ctr"/>
            <a:r>
              <a:rPr lang="en-US" sz="3000" b="1" dirty="0">
                <a:solidFill>
                  <a:schemeClr val="bg1"/>
                </a:solidFill>
                <a:latin typeface="Poppins" pitchFamily="2" charset="77"/>
                <a:cs typeface="Poppins" pitchFamily="2" charset="77"/>
              </a:rPr>
              <a:t>03</a:t>
            </a:r>
          </a:p>
        </p:txBody>
      </p:sp>
      <p:sp>
        <p:nvSpPr>
          <p:cNvPr id="27" name="TextBox 26">
            <a:extLst>
              <a:ext uri="{FF2B5EF4-FFF2-40B4-BE49-F238E27FC236}">
                <a16:creationId xmlns:a16="http://schemas.microsoft.com/office/drawing/2014/main" id="{8A9C2A7E-95FF-AE48-B63A-D4A669D32764}"/>
              </a:ext>
            </a:extLst>
          </p:cNvPr>
          <p:cNvSpPr txBox="1"/>
          <p:nvPr/>
        </p:nvSpPr>
        <p:spPr>
          <a:xfrm>
            <a:off x="4094439" y="3747308"/>
            <a:ext cx="694422" cy="553998"/>
          </a:xfrm>
          <a:prstGeom prst="rect">
            <a:avLst/>
          </a:prstGeom>
          <a:noFill/>
        </p:spPr>
        <p:txBody>
          <a:bodyPr wrap="none" rtlCol="0" anchor="ctr">
            <a:spAutoFit/>
          </a:bodyPr>
          <a:lstStyle/>
          <a:p>
            <a:pPr algn="ctr"/>
            <a:r>
              <a:rPr lang="en-US" sz="3000" b="1" dirty="0">
                <a:solidFill>
                  <a:schemeClr val="bg1"/>
                </a:solidFill>
                <a:latin typeface="Poppins" pitchFamily="2" charset="77"/>
                <a:cs typeface="Poppins" pitchFamily="2" charset="77"/>
              </a:rPr>
              <a:t>04</a:t>
            </a:r>
          </a:p>
        </p:txBody>
      </p:sp>
      <p:sp>
        <p:nvSpPr>
          <p:cNvPr id="2" name="Title 1">
            <a:extLst>
              <a:ext uri="{FF2B5EF4-FFF2-40B4-BE49-F238E27FC236}">
                <a16:creationId xmlns:a16="http://schemas.microsoft.com/office/drawing/2014/main" id="{8AFFCF00-60E5-2558-642C-7C48B67A1172}"/>
              </a:ext>
            </a:extLst>
          </p:cNvPr>
          <p:cNvSpPr txBox="1">
            <a:spLocks/>
          </p:cNvSpPr>
          <p:nvPr/>
        </p:nvSpPr>
        <p:spPr>
          <a:xfrm>
            <a:off x="838200" y="365126"/>
            <a:ext cx="10515600" cy="7995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5000"/>
              </a:lnSpc>
            </a:pPr>
            <a:r>
              <a:rPr lang="en-US" altLang="el-GR" sz="5400" spc="-120" dirty="0">
                <a:solidFill>
                  <a:schemeClr val="accent1"/>
                </a:solidFill>
                <a:latin typeface="Lato Black" panose="020B0604020202020204" pitchFamily="34" charset="0"/>
                <a:ea typeface="Lato Black" panose="020B0604020202020204" pitchFamily="34" charset="0"/>
                <a:cs typeface="Lato Black" panose="020B0604020202020204" pitchFamily="34" charset="0"/>
              </a:rPr>
              <a:t>COMFORTAGE Methodology Phases</a:t>
            </a:r>
          </a:p>
        </p:txBody>
      </p:sp>
    </p:spTree>
    <p:extLst>
      <p:ext uri="{BB962C8B-B14F-4D97-AF65-F5344CB8AC3E}">
        <p14:creationId xmlns:p14="http://schemas.microsoft.com/office/powerpoint/2010/main" val="2276906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l-GR" dirty="0">
                <a:latin typeface="Lato Black" panose="020B0604020202020204" pitchFamily="34" charset="0"/>
                <a:ea typeface="Lato Black" panose="020B0604020202020204" pitchFamily="34" charset="0"/>
                <a:cs typeface="Lato Black" panose="020B0604020202020204" pitchFamily="34" charset="0"/>
              </a:rPr>
              <a:t>Medical Partners</a:t>
            </a:r>
          </a:p>
        </p:txBody>
      </p:sp>
      <p:sp>
        <p:nvSpPr>
          <p:cNvPr id="3" name="Θέση ημερομηνίας 3">
            <a:extLst>
              <a:ext uri="{FF2B5EF4-FFF2-40B4-BE49-F238E27FC236}">
                <a16:creationId xmlns:a16="http://schemas.microsoft.com/office/drawing/2014/main" id="{379FCE11-3811-FBCA-2DB9-6C41F852F945}"/>
              </a:ext>
            </a:extLst>
          </p:cNvPr>
          <p:cNvSpPr>
            <a:spLocks noGrp="1"/>
          </p:cNvSpPr>
          <p:nvPr>
            <p:ph type="dt" sz="half" idx="10"/>
          </p:nvPr>
        </p:nvSpPr>
        <p:spPr/>
        <p:txBody>
          <a:bodyPr/>
          <a:lstStyle/>
          <a:p>
            <a:fld id="{52A6460C-7CB4-433C-817C-269E8B154B52}" type="datetimeFigureOut">
              <a:rPr lang="el-GR" smtClean="0"/>
              <a:t>17/1/24</a:t>
            </a:fld>
            <a:endParaRPr lang="el-GR"/>
          </a:p>
        </p:txBody>
      </p:sp>
      <p:sp>
        <p:nvSpPr>
          <p:cNvPr id="4" name="Slide Number Placeholder 3"/>
          <p:cNvSpPr>
            <a:spLocks noGrp="1"/>
          </p:cNvSpPr>
          <p:nvPr>
            <p:ph type="sldNum" sz="quarter" idx="12"/>
          </p:nvPr>
        </p:nvSpPr>
        <p:spPr/>
        <p:txBody>
          <a:bodyPr/>
          <a:lstStyle/>
          <a:p>
            <a:fld id="{570DC86A-50DC-4060-8B57-B6E3B360CD28}" type="slidenum">
              <a:rPr lang="en-US" smtClean="0"/>
              <a:pPr/>
              <a:t>15</a:t>
            </a:fld>
            <a:endParaRPr lang="en-US"/>
          </a:p>
        </p:txBody>
      </p:sp>
      <p:sp>
        <p:nvSpPr>
          <p:cNvPr id="2" name="Θέση υποσέλιδου 4">
            <a:extLst>
              <a:ext uri="{FF2B5EF4-FFF2-40B4-BE49-F238E27FC236}">
                <a16:creationId xmlns:a16="http://schemas.microsoft.com/office/drawing/2014/main" id="{AE46F79E-76EC-03F3-5FF7-E0956AE22549}"/>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COMFORTAGE – Prediction, Monitoring and Personalized Recommendations for Prevention and Relief of Dementia and Other Neurodegenerative Diseases</a:t>
            </a:r>
            <a:endParaRPr lang="el-GR" dirty="0"/>
          </a:p>
        </p:txBody>
      </p:sp>
      <p:pic>
        <p:nvPicPr>
          <p:cNvPr id="5" name="Εικόνα 4" descr="Εικόνα που περιέχει κείμενο&#10;&#10;Περιγραφή που δημιουργήθηκε αυτόματα">
            <a:extLst>
              <a:ext uri="{FF2B5EF4-FFF2-40B4-BE49-F238E27FC236}">
                <a16:creationId xmlns:a16="http://schemas.microsoft.com/office/drawing/2014/main" id="{A2BC3DFB-FD92-0E12-5BD9-407F6C9A59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786" y="2091873"/>
            <a:ext cx="2544341" cy="107710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Εικόνα 5">
            <a:extLst>
              <a:ext uri="{FF2B5EF4-FFF2-40B4-BE49-F238E27FC236}">
                <a16:creationId xmlns:a16="http://schemas.microsoft.com/office/drawing/2014/main" id="{397552F5-4FB3-F26C-A63E-11578A8A00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0528" y="2091873"/>
            <a:ext cx="2089255" cy="107710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Εικόνα 7" descr="Εικόνα που περιέχει κείμενο&#10;&#10;Περιγραφή που δημιουργήθηκε αυτόματα">
            <a:extLst>
              <a:ext uri="{FF2B5EF4-FFF2-40B4-BE49-F238E27FC236}">
                <a16:creationId xmlns:a16="http://schemas.microsoft.com/office/drawing/2014/main" id="{3E4C18F6-2E08-0829-B3B3-8EF4B9890E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805" y="3444779"/>
            <a:ext cx="2472854" cy="179281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 name="Εικόνα 9" descr="Εικόνα που περιέχει κείμενο&#10;&#10;Περιγραφή που δημιουργήθηκε αυτόματα">
            <a:extLst>
              <a:ext uri="{FF2B5EF4-FFF2-40B4-BE49-F238E27FC236}">
                <a16:creationId xmlns:a16="http://schemas.microsoft.com/office/drawing/2014/main" id="{EE5EA5F6-57B4-4563-BC95-E145A58530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33339" y="3475471"/>
            <a:ext cx="1762126" cy="176212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2" name="Εικόνα 11" descr="Εικόνα που περιέχει κείμενο&#10;&#10;Περιγραφή που δημιουργήθηκε αυτόματα">
            <a:extLst>
              <a:ext uri="{FF2B5EF4-FFF2-40B4-BE49-F238E27FC236}">
                <a16:creationId xmlns:a16="http://schemas.microsoft.com/office/drawing/2014/main" id="{5A48DF24-0C9B-BA3E-C445-9287E8B0F2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09551" y="2069779"/>
            <a:ext cx="3760885" cy="107710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4" name="Εικόνα 13">
            <a:extLst>
              <a:ext uri="{FF2B5EF4-FFF2-40B4-BE49-F238E27FC236}">
                <a16:creationId xmlns:a16="http://schemas.microsoft.com/office/drawing/2014/main" id="{0B693796-9485-8DE9-876A-495042B67BA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28145" y="3475471"/>
            <a:ext cx="1762126" cy="176212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9" name="Εικόνα 18" descr="Εικόνα που περιέχει κείμενο&#10;&#10;Περιγραφή που δημιουργήθηκε αυτόματα">
            <a:extLst>
              <a:ext uri="{FF2B5EF4-FFF2-40B4-BE49-F238E27FC236}">
                <a16:creationId xmlns:a16="http://schemas.microsoft.com/office/drawing/2014/main" id="{3D147D0D-9069-FCE9-5786-E2F0D23D938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71473" y="3475471"/>
            <a:ext cx="1639487" cy="176212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 name="Εικόνα 8" descr="Εικόνα που περιέχει γραφικά, γραφιστική, σχεδίαση, εικονογράφηση&#10;&#10;Περιγραφή που δημιουργήθηκε αυτόματα">
            <a:extLst>
              <a:ext uri="{FF2B5EF4-FFF2-40B4-BE49-F238E27FC236}">
                <a16:creationId xmlns:a16="http://schemas.microsoft.com/office/drawing/2014/main" id="{20FEF6C5-010D-DAE9-F2A6-19923DBEBDF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92044" y="2070313"/>
            <a:ext cx="3051795" cy="107710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3" name="Εικόνα 12" descr="Εικόνα που περιέχει κείμενο, σχεδίαση&#10;&#10;Περιγραφή που δημιουργήθηκε αυτόματα">
            <a:extLst>
              <a:ext uri="{FF2B5EF4-FFF2-40B4-BE49-F238E27FC236}">
                <a16:creationId xmlns:a16="http://schemas.microsoft.com/office/drawing/2014/main" id="{3374601B-36B1-F3D6-2C10-E0DFDF4D1F9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22951" y="3484530"/>
            <a:ext cx="1861995" cy="177294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884819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EDAFDC03-20A5-9748-9927-9251CC97B39A}"/>
              </a:ext>
            </a:extLst>
          </p:cNvPr>
          <p:cNvSpPr/>
          <p:nvPr/>
        </p:nvSpPr>
        <p:spPr>
          <a:xfrm>
            <a:off x="769624" y="6267450"/>
            <a:ext cx="307697" cy="5905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2" name="Rectangle 31">
            <a:extLst>
              <a:ext uri="{FF2B5EF4-FFF2-40B4-BE49-F238E27FC236}">
                <a16:creationId xmlns:a16="http://schemas.microsoft.com/office/drawing/2014/main" id="{3755A0E8-C13E-F145-BEE6-30099B971625}"/>
              </a:ext>
            </a:extLst>
          </p:cNvPr>
          <p:cNvSpPr/>
          <p:nvPr/>
        </p:nvSpPr>
        <p:spPr>
          <a:xfrm>
            <a:off x="11121686" y="6267450"/>
            <a:ext cx="307697" cy="5905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2" name="Freeform 69">
            <a:extLst>
              <a:ext uri="{FF2B5EF4-FFF2-40B4-BE49-F238E27FC236}">
                <a16:creationId xmlns:a16="http://schemas.microsoft.com/office/drawing/2014/main" id="{6B2BA474-8AE0-2342-878E-E1D280F942F5}"/>
              </a:ext>
            </a:extLst>
          </p:cNvPr>
          <p:cNvSpPr>
            <a:spLocks noChangeArrowheads="1"/>
          </p:cNvSpPr>
          <p:nvPr/>
        </p:nvSpPr>
        <p:spPr bwMode="auto">
          <a:xfrm>
            <a:off x="770241" y="2388507"/>
            <a:ext cx="10659759" cy="3902446"/>
          </a:xfrm>
          <a:custGeom>
            <a:avLst/>
            <a:gdLst>
              <a:gd name="T0" fmla="*/ 17632 w 17633"/>
              <a:gd name="T1" fmla="*/ 6454 h 6455"/>
              <a:gd name="T2" fmla="*/ 17123 w 17633"/>
              <a:gd name="T3" fmla="*/ 6454 h 6455"/>
              <a:gd name="T4" fmla="*/ 17123 w 17633"/>
              <a:gd name="T5" fmla="*/ 1966 h 6455"/>
              <a:gd name="T6" fmla="*/ 17123 w 17633"/>
              <a:gd name="T7" fmla="*/ 1966 h 6455"/>
              <a:gd name="T8" fmla="*/ 15665 w 17633"/>
              <a:gd name="T9" fmla="*/ 510 h 6455"/>
              <a:gd name="T10" fmla="*/ 15665 w 17633"/>
              <a:gd name="T11" fmla="*/ 510 h 6455"/>
              <a:gd name="T12" fmla="*/ 14207 w 17633"/>
              <a:gd name="T13" fmla="*/ 1966 h 6455"/>
              <a:gd name="T14" fmla="*/ 14207 w 17633"/>
              <a:gd name="T15" fmla="*/ 1966 h 6455"/>
              <a:gd name="T16" fmla="*/ 12240 w 17633"/>
              <a:gd name="T17" fmla="*/ 3933 h 6455"/>
              <a:gd name="T18" fmla="*/ 12240 w 17633"/>
              <a:gd name="T19" fmla="*/ 3933 h 6455"/>
              <a:gd name="T20" fmla="*/ 10273 w 17633"/>
              <a:gd name="T21" fmla="*/ 1966 h 6455"/>
              <a:gd name="T22" fmla="*/ 10273 w 17633"/>
              <a:gd name="T23" fmla="*/ 1966 h 6455"/>
              <a:gd name="T24" fmla="*/ 8816 w 17633"/>
              <a:gd name="T25" fmla="*/ 510 h 6455"/>
              <a:gd name="T26" fmla="*/ 8816 w 17633"/>
              <a:gd name="T27" fmla="*/ 510 h 6455"/>
              <a:gd name="T28" fmla="*/ 7359 w 17633"/>
              <a:gd name="T29" fmla="*/ 1966 h 6455"/>
              <a:gd name="T30" fmla="*/ 7359 w 17633"/>
              <a:gd name="T31" fmla="*/ 1966 h 6455"/>
              <a:gd name="T32" fmla="*/ 5391 w 17633"/>
              <a:gd name="T33" fmla="*/ 3933 h 6455"/>
              <a:gd name="T34" fmla="*/ 5391 w 17633"/>
              <a:gd name="T35" fmla="*/ 3933 h 6455"/>
              <a:gd name="T36" fmla="*/ 3425 w 17633"/>
              <a:gd name="T37" fmla="*/ 1966 h 6455"/>
              <a:gd name="T38" fmla="*/ 3425 w 17633"/>
              <a:gd name="T39" fmla="*/ 1966 h 6455"/>
              <a:gd name="T40" fmla="*/ 1967 w 17633"/>
              <a:gd name="T41" fmla="*/ 510 h 6455"/>
              <a:gd name="T42" fmla="*/ 1967 w 17633"/>
              <a:gd name="T43" fmla="*/ 510 h 6455"/>
              <a:gd name="T44" fmla="*/ 509 w 17633"/>
              <a:gd name="T45" fmla="*/ 1966 h 6455"/>
              <a:gd name="T46" fmla="*/ 509 w 17633"/>
              <a:gd name="T47" fmla="*/ 6454 h 6455"/>
              <a:gd name="T48" fmla="*/ 0 w 17633"/>
              <a:gd name="T49" fmla="*/ 6454 h 6455"/>
              <a:gd name="T50" fmla="*/ 0 w 17633"/>
              <a:gd name="T51" fmla="*/ 1966 h 6455"/>
              <a:gd name="T52" fmla="*/ 0 w 17633"/>
              <a:gd name="T53" fmla="*/ 1966 h 6455"/>
              <a:gd name="T54" fmla="*/ 1967 w 17633"/>
              <a:gd name="T55" fmla="*/ 0 h 6455"/>
              <a:gd name="T56" fmla="*/ 1967 w 17633"/>
              <a:gd name="T57" fmla="*/ 0 h 6455"/>
              <a:gd name="T58" fmla="*/ 3934 w 17633"/>
              <a:gd name="T59" fmla="*/ 1966 h 6455"/>
              <a:gd name="T60" fmla="*/ 3934 w 17633"/>
              <a:gd name="T61" fmla="*/ 1966 h 6455"/>
              <a:gd name="T62" fmla="*/ 5391 w 17633"/>
              <a:gd name="T63" fmla="*/ 3424 h 6455"/>
              <a:gd name="T64" fmla="*/ 5391 w 17633"/>
              <a:gd name="T65" fmla="*/ 3424 h 6455"/>
              <a:gd name="T66" fmla="*/ 6849 w 17633"/>
              <a:gd name="T67" fmla="*/ 1966 h 6455"/>
              <a:gd name="T68" fmla="*/ 6849 w 17633"/>
              <a:gd name="T69" fmla="*/ 1966 h 6455"/>
              <a:gd name="T70" fmla="*/ 8816 w 17633"/>
              <a:gd name="T71" fmla="*/ 0 h 6455"/>
              <a:gd name="T72" fmla="*/ 8816 w 17633"/>
              <a:gd name="T73" fmla="*/ 0 h 6455"/>
              <a:gd name="T74" fmla="*/ 10782 w 17633"/>
              <a:gd name="T75" fmla="*/ 1966 h 6455"/>
              <a:gd name="T76" fmla="*/ 10782 w 17633"/>
              <a:gd name="T77" fmla="*/ 1966 h 6455"/>
              <a:gd name="T78" fmla="*/ 12240 w 17633"/>
              <a:gd name="T79" fmla="*/ 3424 h 6455"/>
              <a:gd name="T80" fmla="*/ 12240 w 17633"/>
              <a:gd name="T81" fmla="*/ 3424 h 6455"/>
              <a:gd name="T82" fmla="*/ 13698 w 17633"/>
              <a:gd name="T83" fmla="*/ 1966 h 6455"/>
              <a:gd name="T84" fmla="*/ 13698 w 17633"/>
              <a:gd name="T85" fmla="*/ 1966 h 6455"/>
              <a:gd name="T86" fmla="*/ 15665 w 17633"/>
              <a:gd name="T87" fmla="*/ 0 h 6455"/>
              <a:gd name="T88" fmla="*/ 15665 w 17633"/>
              <a:gd name="T89" fmla="*/ 0 h 6455"/>
              <a:gd name="T90" fmla="*/ 17632 w 17633"/>
              <a:gd name="T91" fmla="*/ 1966 h 6455"/>
              <a:gd name="T92" fmla="*/ 17632 w 17633"/>
              <a:gd name="T93" fmla="*/ 6454 h 6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33" h="6455">
                <a:moveTo>
                  <a:pt x="17632" y="6454"/>
                </a:moveTo>
                <a:lnTo>
                  <a:pt x="17123" y="6454"/>
                </a:lnTo>
                <a:lnTo>
                  <a:pt x="17123" y="1966"/>
                </a:lnTo>
                <a:lnTo>
                  <a:pt x="17123" y="1966"/>
                </a:lnTo>
                <a:cubicBezTo>
                  <a:pt x="17123" y="1162"/>
                  <a:pt x="16469" y="510"/>
                  <a:pt x="15665" y="510"/>
                </a:cubicBezTo>
                <a:lnTo>
                  <a:pt x="15665" y="510"/>
                </a:lnTo>
                <a:cubicBezTo>
                  <a:pt x="14861" y="510"/>
                  <a:pt x="14207" y="1162"/>
                  <a:pt x="14207" y="1966"/>
                </a:cubicBezTo>
                <a:lnTo>
                  <a:pt x="14207" y="1966"/>
                </a:lnTo>
                <a:cubicBezTo>
                  <a:pt x="14207" y="3051"/>
                  <a:pt x="13325" y="3933"/>
                  <a:pt x="12240" y="3933"/>
                </a:cubicBezTo>
                <a:lnTo>
                  <a:pt x="12240" y="3933"/>
                </a:lnTo>
                <a:cubicBezTo>
                  <a:pt x="11155" y="3933"/>
                  <a:pt x="10273" y="3051"/>
                  <a:pt x="10273" y="1966"/>
                </a:cubicBezTo>
                <a:lnTo>
                  <a:pt x="10273" y="1966"/>
                </a:lnTo>
                <a:cubicBezTo>
                  <a:pt x="10273" y="1162"/>
                  <a:pt x="9619" y="510"/>
                  <a:pt x="8816" y="510"/>
                </a:cubicBezTo>
                <a:lnTo>
                  <a:pt x="8816" y="510"/>
                </a:lnTo>
                <a:cubicBezTo>
                  <a:pt x="8012" y="510"/>
                  <a:pt x="7359" y="1162"/>
                  <a:pt x="7359" y="1966"/>
                </a:cubicBezTo>
                <a:lnTo>
                  <a:pt x="7359" y="1966"/>
                </a:lnTo>
                <a:cubicBezTo>
                  <a:pt x="7359" y="3051"/>
                  <a:pt x="6476" y="3933"/>
                  <a:pt x="5391" y="3933"/>
                </a:cubicBezTo>
                <a:lnTo>
                  <a:pt x="5391" y="3933"/>
                </a:lnTo>
                <a:cubicBezTo>
                  <a:pt x="4307" y="3933"/>
                  <a:pt x="3425" y="3051"/>
                  <a:pt x="3425" y="1966"/>
                </a:cubicBezTo>
                <a:lnTo>
                  <a:pt x="3425" y="1966"/>
                </a:lnTo>
                <a:cubicBezTo>
                  <a:pt x="3425" y="1162"/>
                  <a:pt x="2771" y="510"/>
                  <a:pt x="1967" y="510"/>
                </a:cubicBezTo>
                <a:lnTo>
                  <a:pt x="1967" y="510"/>
                </a:lnTo>
                <a:cubicBezTo>
                  <a:pt x="1163" y="510"/>
                  <a:pt x="509" y="1162"/>
                  <a:pt x="509" y="1966"/>
                </a:cubicBezTo>
                <a:lnTo>
                  <a:pt x="509" y="6454"/>
                </a:lnTo>
                <a:lnTo>
                  <a:pt x="0" y="6454"/>
                </a:lnTo>
                <a:lnTo>
                  <a:pt x="0" y="1966"/>
                </a:lnTo>
                <a:lnTo>
                  <a:pt x="0" y="1966"/>
                </a:lnTo>
                <a:cubicBezTo>
                  <a:pt x="0" y="883"/>
                  <a:pt x="882" y="0"/>
                  <a:pt x="1967" y="0"/>
                </a:cubicBezTo>
                <a:lnTo>
                  <a:pt x="1967" y="0"/>
                </a:lnTo>
                <a:cubicBezTo>
                  <a:pt x="3051" y="0"/>
                  <a:pt x="3934" y="883"/>
                  <a:pt x="3934" y="1966"/>
                </a:cubicBezTo>
                <a:lnTo>
                  <a:pt x="3934" y="1966"/>
                </a:lnTo>
                <a:cubicBezTo>
                  <a:pt x="3934" y="2770"/>
                  <a:pt x="4587" y="3424"/>
                  <a:pt x="5391" y="3424"/>
                </a:cubicBezTo>
                <a:lnTo>
                  <a:pt x="5391" y="3424"/>
                </a:lnTo>
                <a:cubicBezTo>
                  <a:pt x="6195" y="3424"/>
                  <a:pt x="6849" y="2770"/>
                  <a:pt x="6849" y="1966"/>
                </a:cubicBezTo>
                <a:lnTo>
                  <a:pt x="6849" y="1966"/>
                </a:lnTo>
                <a:cubicBezTo>
                  <a:pt x="6849" y="883"/>
                  <a:pt x="7732" y="0"/>
                  <a:pt x="8816" y="0"/>
                </a:cubicBezTo>
                <a:lnTo>
                  <a:pt x="8816" y="0"/>
                </a:lnTo>
                <a:cubicBezTo>
                  <a:pt x="9900" y="0"/>
                  <a:pt x="10782" y="883"/>
                  <a:pt x="10782" y="1966"/>
                </a:cubicBezTo>
                <a:lnTo>
                  <a:pt x="10782" y="1966"/>
                </a:lnTo>
                <a:cubicBezTo>
                  <a:pt x="10782" y="2770"/>
                  <a:pt x="11436" y="3424"/>
                  <a:pt x="12240" y="3424"/>
                </a:cubicBezTo>
                <a:lnTo>
                  <a:pt x="12240" y="3424"/>
                </a:lnTo>
                <a:cubicBezTo>
                  <a:pt x="13044" y="3424"/>
                  <a:pt x="13698" y="2770"/>
                  <a:pt x="13698" y="1966"/>
                </a:cubicBezTo>
                <a:lnTo>
                  <a:pt x="13698" y="1966"/>
                </a:lnTo>
                <a:cubicBezTo>
                  <a:pt x="13698" y="883"/>
                  <a:pt x="14580" y="0"/>
                  <a:pt x="15665" y="0"/>
                </a:cubicBezTo>
                <a:lnTo>
                  <a:pt x="15665" y="0"/>
                </a:lnTo>
                <a:cubicBezTo>
                  <a:pt x="16750" y="0"/>
                  <a:pt x="17632" y="883"/>
                  <a:pt x="17632" y="1966"/>
                </a:cubicBezTo>
                <a:lnTo>
                  <a:pt x="17632" y="6454"/>
                </a:lnTo>
              </a:path>
            </a:pathLst>
          </a:custGeom>
          <a:solidFill>
            <a:schemeClr val="accent6">
              <a:lumMod val="60000"/>
              <a:lumOff val="40000"/>
            </a:schemeClr>
          </a:solidFill>
          <a:ln>
            <a:noFill/>
          </a:ln>
          <a:effectLst/>
        </p:spPr>
        <p:txBody>
          <a:bodyPr wrap="none" anchor="ctr"/>
          <a:lstStyle/>
          <a:p>
            <a:endParaRPr lang="en-US" sz="3265" dirty="0">
              <a:latin typeface="Lato Light" panose="020F0502020204030203" pitchFamily="34" charset="0"/>
            </a:endParaRPr>
          </a:p>
        </p:txBody>
      </p:sp>
      <p:sp>
        <p:nvSpPr>
          <p:cNvPr id="99" name="Freeform 98">
            <a:extLst>
              <a:ext uri="{FF2B5EF4-FFF2-40B4-BE49-F238E27FC236}">
                <a16:creationId xmlns:a16="http://schemas.microsoft.com/office/drawing/2014/main" id="{C0C758A1-CC63-C34A-94B3-D8D392261DD3}"/>
              </a:ext>
            </a:extLst>
          </p:cNvPr>
          <p:cNvSpPr>
            <a:spLocks noChangeArrowheads="1"/>
          </p:cNvSpPr>
          <p:nvPr/>
        </p:nvSpPr>
        <p:spPr bwMode="auto">
          <a:xfrm>
            <a:off x="909500" y="2525841"/>
            <a:ext cx="10383055" cy="4332002"/>
          </a:xfrm>
          <a:custGeom>
            <a:avLst/>
            <a:gdLst>
              <a:gd name="connsiteX0" fmla="*/ 20703373 w 20766109"/>
              <a:gd name="connsiteY0" fmla="*/ 8046873 h 8664003"/>
              <a:gd name="connsiteX1" fmla="*/ 20766109 w 20766109"/>
              <a:gd name="connsiteY1" fmla="*/ 8046873 h 8664003"/>
              <a:gd name="connsiteX2" fmla="*/ 20766109 w 20766109"/>
              <a:gd name="connsiteY2" fmla="*/ 8664003 h 8664003"/>
              <a:gd name="connsiteX3" fmla="*/ 20703373 w 20766109"/>
              <a:gd name="connsiteY3" fmla="*/ 8664003 h 8664003"/>
              <a:gd name="connsiteX4" fmla="*/ 0 w 20766109"/>
              <a:gd name="connsiteY4" fmla="*/ 8046873 h 8664003"/>
              <a:gd name="connsiteX5" fmla="*/ 62736 w 20766109"/>
              <a:gd name="connsiteY5" fmla="*/ 8046873 h 8664003"/>
              <a:gd name="connsiteX6" fmla="*/ 62736 w 20766109"/>
              <a:gd name="connsiteY6" fmla="*/ 8664003 h 8664003"/>
              <a:gd name="connsiteX7" fmla="*/ 0 w 20766109"/>
              <a:gd name="connsiteY7" fmla="*/ 8664003 h 8664003"/>
              <a:gd name="connsiteX8" fmla="*/ 20698513 w 20766109"/>
              <a:gd name="connsiteY8" fmla="*/ 7276202 h 8664003"/>
              <a:gd name="connsiteX9" fmla="*/ 20761251 w 20766109"/>
              <a:gd name="connsiteY9" fmla="*/ 7276202 h 8664003"/>
              <a:gd name="connsiteX10" fmla="*/ 20761251 w 20766109"/>
              <a:gd name="connsiteY10" fmla="*/ 7530855 h 8664003"/>
              <a:gd name="connsiteX11" fmla="*/ 20698513 w 20766109"/>
              <a:gd name="connsiteY11" fmla="*/ 7530855 h 8664003"/>
              <a:gd name="connsiteX12" fmla="*/ 1 w 20766109"/>
              <a:gd name="connsiteY12" fmla="*/ 6913724 h 8664003"/>
              <a:gd name="connsiteX13" fmla="*/ 62737 w 20766109"/>
              <a:gd name="connsiteY13" fmla="*/ 6913724 h 8664003"/>
              <a:gd name="connsiteX14" fmla="*/ 62737 w 20766109"/>
              <a:gd name="connsiteY14" fmla="*/ 7530854 h 8664003"/>
              <a:gd name="connsiteX15" fmla="*/ 1 w 20766109"/>
              <a:gd name="connsiteY15" fmla="*/ 7530854 h 8664003"/>
              <a:gd name="connsiteX16" fmla="*/ 20698513 w 20766109"/>
              <a:gd name="connsiteY16" fmla="*/ 6039515 h 8664003"/>
              <a:gd name="connsiteX17" fmla="*/ 20761251 w 20766109"/>
              <a:gd name="connsiteY17" fmla="*/ 6039515 h 8664003"/>
              <a:gd name="connsiteX18" fmla="*/ 20761251 w 20766109"/>
              <a:gd name="connsiteY18" fmla="*/ 6656644 h 8664003"/>
              <a:gd name="connsiteX19" fmla="*/ 20698513 w 20766109"/>
              <a:gd name="connsiteY19" fmla="*/ 6656644 h 8664003"/>
              <a:gd name="connsiteX20" fmla="*/ 0 w 20766109"/>
              <a:gd name="connsiteY20" fmla="*/ 5677038 h 8664003"/>
              <a:gd name="connsiteX21" fmla="*/ 62738 w 20766109"/>
              <a:gd name="connsiteY21" fmla="*/ 5677038 h 8664003"/>
              <a:gd name="connsiteX22" fmla="*/ 62738 w 20766109"/>
              <a:gd name="connsiteY22" fmla="*/ 6294171 h 8664003"/>
              <a:gd name="connsiteX23" fmla="*/ 0 w 20766109"/>
              <a:gd name="connsiteY23" fmla="*/ 6294171 h 8664003"/>
              <a:gd name="connsiteX24" fmla="*/ 20698513 w 20766109"/>
              <a:gd name="connsiteY24" fmla="*/ 4808156 h 8664003"/>
              <a:gd name="connsiteX25" fmla="*/ 20761251 w 20766109"/>
              <a:gd name="connsiteY25" fmla="*/ 4808156 h 8664003"/>
              <a:gd name="connsiteX26" fmla="*/ 20761251 w 20766109"/>
              <a:gd name="connsiteY26" fmla="*/ 5425289 h 8664003"/>
              <a:gd name="connsiteX27" fmla="*/ 20698513 w 20766109"/>
              <a:gd name="connsiteY27" fmla="*/ 5425289 h 8664003"/>
              <a:gd name="connsiteX28" fmla="*/ 1 w 20766109"/>
              <a:gd name="connsiteY28" fmla="*/ 4445677 h 8664003"/>
              <a:gd name="connsiteX29" fmla="*/ 62737 w 20766109"/>
              <a:gd name="connsiteY29" fmla="*/ 4445677 h 8664003"/>
              <a:gd name="connsiteX30" fmla="*/ 62737 w 20766109"/>
              <a:gd name="connsiteY30" fmla="*/ 5062811 h 8664003"/>
              <a:gd name="connsiteX31" fmla="*/ 1 w 20766109"/>
              <a:gd name="connsiteY31" fmla="*/ 5062811 h 8664003"/>
              <a:gd name="connsiteX32" fmla="*/ 5849045 w 20766109"/>
              <a:gd name="connsiteY32" fmla="*/ 4104527 h 8664003"/>
              <a:gd name="connsiteX33" fmla="*/ 6238230 w 20766109"/>
              <a:gd name="connsiteY33" fmla="*/ 4142356 h 8664003"/>
              <a:gd name="connsiteX34" fmla="*/ 6452163 w 20766109"/>
              <a:gd name="connsiteY34" fmla="*/ 4131374 h 8664003"/>
              <a:gd name="connsiteX35" fmla="*/ 6459415 w 20766109"/>
              <a:gd name="connsiteY35" fmla="*/ 4193606 h 8664003"/>
              <a:gd name="connsiteX36" fmla="*/ 6238230 w 20766109"/>
              <a:gd name="connsiteY36" fmla="*/ 4204588 h 8664003"/>
              <a:gd name="connsiteX37" fmla="*/ 5836961 w 20766109"/>
              <a:gd name="connsiteY37" fmla="*/ 4165540 h 8664003"/>
              <a:gd name="connsiteX38" fmla="*/ 15247883 w 20766109"/>
              <a:gd name="connsiteY38" fmla="*/ 4008573 h 8664003"/>
              <a:gd name="connsiteX39" fmla="*/ 15270811 w 20766109"/>
              <a:gd name="connsiteY39" fmla="*/ 4066142 h 8664003"/>
              <a:gd name="connsiteX40" fmla="*/ 14663830 w 20766109"/>
              <a:gd name="connsiteY40" fmla="*/ 4199273 h 8664003"/>
              <a:gd name="connsiteX41" fmla="*/ 14659003 w 20766109"/>
              <a:gd name="connsiteY41" fmla="*/ 4138105 h 8664003"/>
              <a:gd name="connsiteX42" fmla="*/ 15247883 w 20766109"/>
              <a:gd name="connsiteY42" fmla="*/ 4008573 h 8664003"/>
              <a:gd name="connsiteX43" fmla="*/ 13496507 w 20766109"/>
              <a:gd name="connsiteY43" fmla="*/ 3864654 h 8664003"/>
              <a:gd name="connsiteX44" fmla="*/ 14060765 w 20766109"/>
              <a:gd name="connsiteY44" fmla="*/ 4087062 h 8664003"/>
              <a:gd name="connsiteX45" fmla="*/ 14046203 w 20766109"/>
              <a:gd name="connsiteY45" fmla="*/ 4145969 h 8664003"/>
              <a:gd name="connsiteX46" fmla="*/ 13464957 w 20766109"/>
              <a:gd name="connsiteY46" fmla="*/ 3918753 h 8664003"/>
              <a:gd name="connsiteX47" fmla="*/ 7556167 w 20766109"/>
              <a:gd name="connsiteY47" fmla="*/ 3662089 h 8664003"/>
              <a:gd name="connsiteX48" fmla="*/ 7594818 w 20766109"/>
              <a:gd name="connsiteY48" fmla="*/ 3709550 h 8664003"/>
              <a:gd name="connsiteX49" fmla="*/ 7065805 w 20766109"/>
              <a:gd name="connsiteY49" fmla="*/ 4039339 h 8664003"/>
              <a:gd name="connsiteX50" fmla="*/ 7041653 w 20766109"/>
              <a:gd name="connsiteY50" fmla="*/ 3982143 h 8664003"/>
              <a:gd name="connsiteX51" fmla="*/ 7556167 w 20766109"/>
              <a:gd name="connsiteY51" fmla="*/ 3662089 h 8664003"/>
              <a:gd name="connsiteX52" fmla="*/ 20698513 w 20766109"/>
              <a:gd name="connsiteY52" fmla="*/ 3576802 h 8664003"/>
              <a:gd name="connsiteX53" fmla="*/ 20761251 w 20766109"/>
              <a:gd name="connsiteY53" fmla="*/ 3576802 h 8664003"/>
              <a:gd name="connsiteX54" fmla="*/ 20761251 w 20766109"/>
              <a:gd name="connsiteY54" fmla="*/ 4193935 h 8664003"/>
              <a:gd name="connsiteX55" fmla="*/ 20698513 w 20766109"/>
              <a:gd name="connsiteY55" fmla="*/ 4193935 h 8664003"/>
              <a:gd name="connsiteX56" fmla="*/ 4793233 w 20766109"/>
              <a:gd name="connsiteY56" fmla="*/ 3539488 h 8664003"/>
              <a:gd name="connsiteX57" fmla="*/ 5281362 w 20766109"/>
              <a:gd name="connsiteY57" fmla="*/ 3899673 h 8664003"/>
              <a:gd name="connsiteX58" fmla="*/ 5252223 w 20766109"/>
              <a:gd name="connsiteY58" fmla="*/ 3954064 h 8664003"/>
              <a:gd name="connsiteX59" fmla="*/ 4749521 w 20766109"/>
              <a:gd name="connsiteY59" fmla="*/ 3583000 h 8664003"/>
              <a:gd name="connsiteX60" fmla="*/ 16190055 w 20766109"/>
              <a:gd name="connsiteY60" fmla="*/ 3267630 h 8664003"/>
              <a:gd name="connsiteX61" fmla="*/ 16240963 w 20766109"/>
              <a:gd name="connsiteY61" fmla="*/ 3302832 h 8664003"/>
              <a:gd name="connsiteX62" fmla="*/ 15811875 w 20766109"/>
              <a:gd name="connsiteY62" fmla="*/ 3756827 h 8664003"/>
              <a:gd name="connsiteX63" fmla="*/ 15773087 w 20766109"/>
              <a:gd name="connsiteY63" fmla="*/ 3708271 h 8664003"/>
              <a:gd name="connsiteX64" fmla="*/ 16190055 w 20766109"/>
              <a:gd name="connsiteY64" fmla="*/ 3267630 h 8664003"/>
              <a:gd name="connsiteX65" fmla="*/ 1 w 20766109"/>
              <a:gd name="connsiteY65" fmla="*/ 3214322 h 8664003"/>
              <a:gd name="connsiteX66" fmla="*/ 62737 w 20766109"/>
              <a:gd name="connsiteY66" fmla="*/ 3214322 h 8664003"/>
              <a:gd name="connsiteX67" fmla="*/ 62737 w 20766109"/>
              <a:gd name="connsiteY67" fmla="*/ 3831452 h 8664003"/>
              <a:gd name="connsiteX68" fmla="*/ 1 w 20766109"/>
              <a:gd name="connsiteY68" fmla="*/ 3831452 h 8664003"/>
              <a:gd name="connsiteX69" fmla="*/ 12683961 w 20766109"/>
              <a:gd name="connsiteY69" fmla="*/ 2990443 h 8664003"/>
              <a:gd name="connsiteX70" fmla="*/ 13026637 w 20766109"/>
              <a:gd name="connsiteY70" fmla="*/ 3490566 h 8664003"/>
              <a:gd name="connsiteX71" fmla="*/ 12981676 w 20766109"/>
              <a:gd name="connsiteY71" fmla="*/ 3532949 h 8664003"/>
              <a:gd name="connsiteX72" fmla="*/ 12628063 w 20766109"/>
              <a:gd name="connsiteY72" fmla="*/ 3018295 h 8664003"/>
              <a:gd name="connsiteX73" fmla="*/ 8201961 w 20766109"/>
              <a:gd name="connsiteY73" fmla="*/ 2654618 h 8664003"/>
              <a:gd name="connsiteX74" fmla="*/ 8261137 w 20766109"/>
              <a:gd name="connsiteY74" fmla="*/ 2671579 h 8664003"/>
              <a:gd name="connsiteX75" fmla="*/ 8005105 w 20766109"/>
              <a:gd name="connsiteY75" fmla="*/ 3239766 h 8664003"/>
              <a:gd name="connsiteX76" fmla="*/ 7953173 w 20766109"/>
              <a:gd name="connsiteY76" fmla="*/ 3207056 h 8664003"/>
              <a:gd name="connsiteX77" fmla="*/ 8201961 w 20766109"/>
              <a:gd name="connsiteY77" fmla="*/ 2654618 h 8664003"/>
              <a:gd name="connsiteX78" fmla="*/ 4234009 w 20766109"/>
              <a:gd name="connsiteY78" fmla="*/ 2484036 h 8664003"/>
              <a:gd name="connsiteX79" fmla="*/ 4433818 w 20766109"/>
              <a:gd name="connsiteY79" fmla="*/ 3050967 h 8664003"/>
              <a:gd name="connsiteX80" fmla="*/ 4378452 w 20766109"/>
              <a:gd name="connsiteY80" fmla="*/ 3079854 h 8664003"/>
              <a:gd name="connsiteX81" fmla="*/ 4173824 w 20766109"/>
              <a:gd name="connsiteY81" fmla="*/ 2494871 h 8664003"/>
              <a:gd name="connsiteX82" fmla="*/ 20698513 w 20766109"/>
              <a:gd name="connsiteY82" fmla="*/ 2345443 h 8664003"/>
              <a:gd name="connsiteX83" fmla="*/ 20761251 w 20766109"/>
              <a:gd name="connsiteY83" fmla="*/ 2345443 h 8664003"/>
              <a:gd name="connsiteX84" fmla="*/ 20761251 w 20766109"/>
              <a:gd name="connsiteY84" fmla="*/ 2962576 h 8664003"/>
              <a:gd name="connsiteX85" fmla="*/ 20698513 w 20766109"/>
              <a:gd name="connsiteY85" fmla="*/ 2962576 h 8664003"/>
              <a:gd name="connsiteX86" fmla="*/ 16556919 w 20766109"/>
              <a:gd name="connsiteY86" fmla="*/ 2132219 h 8664003"/>
              <a:gd name="connsiteX87" fmla="*/ 16619443 w 20766109"/>
              <a:gd name="connsiteY87" fmla="*/ 2132219 h 8664003"/>
              <a:gd name="connsiteX88" fmla="*/ 16519645 w 20766109"/>
              <a:gd name="connsiteY88" fmla="*/ 2749349 h 8664003"/>
              <a:gd name="connsiteX89" fmla="*/ 16460729 w 20766109"/>
              <a:gd name="connsiteY89" fmla="*/ 2729952 h 8664003"/>
              <a:gd name="connsiteX90" fmla="*/ 16556919 w 20766109"/>
              <a:gd name="connsiteY90" fmla="*/ 2132219 h 8664003"/>
              <a:gd name="connsiteX91" fmla="*/ 2326 w 20766109"/>
              <a:gd name="connsiteY91" fmla="*/ 1982966 h 8664003"/>
              <a:gd name="connsiteX92" fmla="*/ 62804 w 20766109"/>
              <a:gd name="connsiteY92" fmla="*/ 1986590 h 8664003"/>
              <a:gd name="connsiteX93" fmla="*/ 59315 w 20766109"/>
              <a:gd name="connsiteY93" fmla="*/ 2103736 h 8664003"/>
              <a:gd name="connsiteX94" fmla="*/ 59315 w 20766109"/>
              <a:gd name="connsiteY94" fmla="*/ 2600101 h 8664003"/>
              <a:gd name="connsiteX95" fmla="*/ 1 w 20766109"/>
              <a:gd name="connsiteY95" fmla="*/ 2600101 h 8664003"/>
              <a:gd name="connsiteX96" fmla="*/ 1 w 20766109"/>
              <a:gd name="connsiteY96" fmla="*/ 2103736 h 8664003"/>
              <a:gd name="connsiteX97" fmla="*/ 2326 w 20766109"/>
              <a:gd name="connsiteY97" fmla="*/ 1982966 h 8664003"/>
              <a:gd name="connsiteX98" fmla="*/ 12458741 w 20766109"/>
              <a:gd name="connsiteY98" fmla="*/ 1801726 h 8664003"/>
              <a:gd name="connsiteX99" fmla="*/ 12480303 w 20766109"/>
              <a:gd name="connsiteY99" fmla="*/ 2103895 h 8664003"/>
              <a:gd name="connsiteX100" fmla="*/ 12504260 w 20766109"/>
              <a:gd name="connsiteY100" fmla="*/ 2414524 h 8664003"/>
              <a:gd name="connsiteX101" fmla="*/ 12443168 w 20766109"/>
              <a:gd name="connsiteY101" fmla="*/ 2424195 h 8664003"/>
              <a:gd name="connsiteX102" fmla="*/ 12419211 w 20766109"/>
              <a:gd name="connsiteY102" fmla="*/ 2103895 h 8664003"/>
              <a:gd name="connsiteX103" fmla="*/ 12398847 w 20766109"/>
              <a:gd name="connsiteY103" fmla="*/ 1810188 h 8664003"/>
              <a:gd name="connsiteX104" fmla="*/ 8384479 w 20766109"/>
              <a:gd name="connsiteY104" fmla="*/ 1444582 h 8664003"/>
              <a:gd name="connsiteX105" fmla="*/ 8442375 w 20766109"/>
              <a:gd name="connsiteY105" fmla="*/ 1463981 h 8664003"/>
              <a:gd name="connsiteX106" fmla="*/ 8341055 w 20766109"/>
              <a:gd name="connsiteY106" fmla="*/ 2061712 h 8664003"/>
              <a:gd name="connsiteX107" fmla="*/ 8278335 w 20766109"/>
              <a:gd name="connsiteY107" fmla="*/ 2060501 h 8664003"/>
              <a:gd name="connsiteX108" fmla="*/ 8384479 w 20766109"/>
              <a:gd name="connsiteY108" fmla="*/ 1444582 h 8664003"/>
              <a:gd name="connsiteX109" fmla="*/ 4026367 w 20766109"/>
              <a:gd name="connsiteY109" fmla="*/ 1274009 h 8664003"/>
              <a:gd name="connsiteX110" fmla="*/ 4183289 w 20766109"/>
              <a:gd name="connsiteY110" fmla="*/ 1874457 h 8664003"/>
              <a:gd name="connsiteX111" fmla="*/ 4123395 w 20766109"/>
              <a:gd name="connsiteY111" fmla="*/ 1880486 h 8664003"/>
              <a:gd name="connsiteX112" fmla="*/ 3971266 w 20766109"/>
              <a:gd name="connsiteY112" fmla="*/ 1298124 h 8664003"/>
              <a:gd name="connsiteX113" fmla="*/ 20523357 w 20766109"/>
              <a:gd name="connsiteY113" fmla="*/ 1135413 h 8664003"/>
              <a:gd name="connsiteX114" fmla="*/ 20723965 w 20766109"/>
              <a:gd name="connsiteY114" fmla="*/ 1726877 h 8664003"/>
              <a:gd name="connsiteX115" fmla="*/ 20662701 w 20766109"/>
              <a:gd name="connsiteY115" fmla="*/ 1736553 h 8664003"/>
              <a:gd name="connsiteX116" fmla="*/ 20469299 w 20766109"/>
              <a:gd name="connsiteY116" fmla="*/ 1164443 h 8664003"/>
              <a:gd name="connsiteX117" fmla="*/ 16903249 w 20766109"/>
              <a:gd name="connsiteY117" fmla="*/ 948843 h 8664003"/>
              <a:gd name="connsiteX118" fmla="*/ 16955263 w 20766109"/>
              <a:gd name="connsiteY118" fmla="*/ 982835 h 8664003"/>
              <a:gd name="connsiteX119" fmla="*/ 16701239 w 20766109"/>
              <a:gd name="connsiteY119" fmla="*/ 1533988 h 8664003"/>
              <a:gd name="connsiteX120" fmla="*/ 16641967 w 20766109"/>
              <a:gd name="connsiteY120" fmla="*/ 1516993 h 8664003"/>
              <a:gd name="connsiteX121" fmla="*/ 16903249 w 20766109"/>
              <a:gd name="connsiteY121" fmla="*/ 948843 h 8664003"/>
              <a:gd name="connsiteX122" fmla="*/ 430012 w 20766109"/>
              <a:gd name="connsiteY122" fmla="*/ 826241 h 8664003"/>
              <a:gd name="connsiteX123" fmla="*/ 478539 w 20766109"/>
              <a:gd name="connsiteY123" fmla="*/ 863669 h 8664003"/>
              <a:gd name="connsiteX124" fmla="*/ 184955 w 20766109"/>
              <a:gd name="connsiteY124" fmla="*/ 1390071 h 8664003"/>
              <a:gd name="connsiteX125" fmla="*/ 127938 w 20766109"/>
              <a:gd name="connsiteY125" fmla="*/ 1369547 h 8664003"/>
              <a:gd name="connsiteX126" fmla="*/ 430012 w 20766109"/>
              <a:gd name="connsiteY126" fmla="*/ 826241 h 8664003"/>
              <a:gd name="connsiteX127" fmla="*/ 11927768 w 20766109"/>
              <a:gd name="connsiteY127" fmla="*/ 687646 h 8664003"/>
              <a:gd name="connsiteX128" fmla="*/ 12275039 w 20766109"/>
              <a:gd name="connsiteY128" fmla="*/ 1203511 h 8664003"/>
              <a:gd name="connsiteX129" fmla="*/ 12219379 w 20766109"/>
              <a:gd name="connsiteY129" fmla="*/ 1230152 h 8664003"/>
              <a:gd name="connsiteX130" fmla="*/ 11881789 w 20766109"/>
              <a:gd name="connsiteY130" fmla="*/ 728820 h 8664003"/>
              <a:gd name="connsiteX131" fmla="*/ 9096859 w 20766109"/>
              <a:gd name="connsiteY131" fmla="*/ 437109 h 8664003"/>
              <a:gd name="connsiteX132" fmla="*/ 9135350 w 20766109"/>
              <a:gd name="connsiteY132" fmla="*/ 486707 h 8664003"/>
              <a:gd name="connsiteX133" fmla="*/ 8717982 w 20766109"/>
              <a:gd name="connsiteY133" fmla="*/ 920981 h 8664003"/>
              <a:gd name="connsiteX134" fmla="*/ 8667463 w 20766109"/>
              <a:gd name="connsiteY134" fmla="*/ 884691 h 8664003"/>
              <a:gd name="connsiteX135" fmla="*/ 9096859 w 20766109"/>
              <a:gd name="connsiteY135" fmla="*/ 437109 h 8664003"/>
              <a:gd name="connsiteX136" fmla="*/ 3231124 w 20766109"/>
              <a:gd name="connsiteY136" fmla="*/ 335831 h 8664003"/>
              <a:gd name="connsiteX137" fmla="*/ 3703524 w 20766109"/>
              <a:gd name="connsiteY137" fmla="*/ 747626 h 8664003"/>
              <a:gd name="connsiteX138" fmla="*/ 3656162 w 20766109"/>
              <a:gd name="connsiteY138" fmla="*/ 787711 h 8664003"/>
              <a:gd name="connsiteX139" fmla="*/ 3198334 w 20766109"/>
              <a:gd name="connsiteY139" fmla="*/ 388066 h 8664003"/>
              <a:gd name="connsiteX140" fmla="*/ 19661453 w 20766109"/>
              <a:gd name="connsiteY140" fmla="*/ 255871 h 8664003"/>
              <a:gd name="connsiteX141" fmla="*/ 20158917 w 20766109"/>
              <a:gd name="connsiteY141" fmla="*/ 631002 h 8664003"/>
              <a:gd name="connsiteX142" fmla="*/ 20114133 w 20766109"/>
              <a:gd name="connsiteY142" fmla="*/ 675777 h 8664003"/>
              <a:gd name="connsiteX143" fmla="*/ 19632405 w 20766109"/>
              <a:gd name="connsiteY143" fmla="*/ 310325 h 8664003"/>
              <a:gd name="connsiteX144" fmla="*/ 17854373 w 20766109"/>
              <a:gd name="connsiteY144" fmla="*/ 165253 h 8664003"/>
              <a:gd name="connsiteX145" fmla="*/ 17877441 w 20766109"/>
              <a:gd name="connsiteY145" fmla="*/ 222380 h 8664003"/>
              <a:gd name="connsiteX146" fmla="*/ 17357801 w 20766109"/>
              <a:gd name="connsiteY146" fmla="*/ 537177 h 8664003"/>
              <a:gd name="connsiteX147" fmla="*/ 17318949 w 20766109"/>
              <a:gd name="connsiteY147" fmla="*/ 489775 h 8664003"/>
              <a:gd name="connsiteX148" fmla="*/ 17854373 w 20766109"/>
              <a:gd name="connsiteY148" fmla="*/ 165253 h 8664003"/>
              <a:gd name="connsiteX149" fmla="*/ 1434681 w 20766109"/>
              <a:gd name="connsiteY149" fmla="*/ 111943 h 8664003"/>
              <a:gd name="connsiteX150" fmla="*/ 1454033 w 20766109"/>
              <a:gd name="connsiteY150" fmla="*/ 170347 h 8664003"/>
              <a:gd name="connsiteX151" fmla="*/ 915826 w 20766109"/>
              <a:gd name="connsiteY151" fmla="*/ 446549 h 8664003"/>
              <a:gd name="connsiteX152" fmla="*/ 879543 w 20766109"/>
              <a:gd name="connsiteY152" fmla="*/ 396663 h 8664003"/>
              <a:gd name="connsiteX153" fmla="*/ 1434681 w 20766109"/>
              <a:gd name="connsiteY153" fmla="*/ 111943 h 8664003"/>
              <a:gd name="connsiteX154" fmla="*/ 10867481 w 20766109"/>
              <a:gd name="connsiteY154" fmla="*/ 58642 h 8664003"/>
              <a:gd name="connsiteX155" fmla="*/ 11443477 w 20766109"/>
              <a:gd name="connsiteY155" fmla="*/ 293276 h 8664003"/>
              <a:gd name="connsiteX156" fmla="*/ 11413287 w 20766109"/>
              <a:gd name="connsiteY156" fmla="*/ 345282 h 8664003"/>
              <a:gd name="connsiteX157" fmla="*/ 10852991 w 20766109"/>
              <a:gd name="connsiteY157" fmla="*/ 119114 h 8664003"/>
              <a:gd name="connsiteX158" fmla="*/ 10249932 w 20766109"/>
              <a:gd name="connsiteY158" fmla="*/ 5334 h 8664003"/>
              <a:gd name="connsiteX159" fmla="*/ 10254759 w 20766109"/>
              <a:gd name="connsiteY159" fmla="*/ 66327 h 8664003"/>
              <a:gd name="connsiteX160" fmla="*/ 9663471 w 20766109"/>
              <a:gd name="connsiteY160" fmla="*/ 190706 h 8664003"/>
              <a:gd name="connsiteX161" fmla="*/ 9642955 w 20766109"/>
              <a:gd name="connsiteY161" fmla="*/ 133300 h 8664003"/>
              <a:gd name="connsiteX162" fmla="*/ 10249932 w 20766109"/>
              <a:gd name="connsiteY162" fmla="*/ 5334 h 8664003"/>
              <a:gd name="connsiteX163" fmla="*/ 2101277 w 20766109"/>
              <a:gd name="connsiteY163" fmla="*/ 4 h 8664003"/>
              <a:gd name="connsiteX164" fmla="*/ 2664067 w 20766109"/>
              <a:gd name="connsiteY164" fmla="*/ 76596 h 8664003"/>
              <a:gd name="connsiteX165" fmla="*/ 2648371 w 20766109"/>
              <a:gd name="connsiteY165" fmla="*/ 137382 h 8664003"/>
              <a:gd name="connsiteX166" fmla="*/ 2101277 w 20766109"/>
              <a:gd name="connsiteY166" fmla="*/ 62008 h 8664003"/>
              <a:gd name="connsiteX167" fmla="*/ 2048139 w 20766109"/>
              <a:gd name="connsiteY167" fmla="*/ 63222 h 8664003"/>
              <a:gd name="connsiteX168" fmla="*/ 2046931 w 20766109"/>
              <a:gd name="connsiteY168" fmla="*/ 1220 h 8664003"/>
              <a:gd name="connsiteX169" fmla="*/ 2101277 w 20766109"/>
              <a:gd name="connsiteY169" fmla="*/ 4 h 8664003"/>
              <a:gd name="connsiteX170" fmla="*/ 18658619 w 20766109"/>
              <a:gd name="connsiteY170" fmla="*/ 0 h 8664003"/>
              <a:gd name="connsiteX171" fmla="*/ 19076819 w 20766109"/>
              <a:gd name="connsiteY171" fmla="*/ 43388 h 8664003"/>
              <a:gd name="connsiteX172" fmla="*/ 19064733 w 20766109"/>
              <a:gd name="connsiteY172" fmla="*/ 105372 h 8664003"/>
              <a:gd name="connsiteX173" fmla="*/ 18658619 w 20766109"/>
              <a:gd name="connsiteY173" fmla="*/ 63224 h 8664003"/>
              <a:gd name="connsiteX174" fmla="*/ 18460395 w 20766109"/>
              <a:gd name="connsiteY174" fmla="*/ 73141 h 8664003"/>
              <a:gd name="connsiteX175" fmla="*/ 18454351 w 20766109"/>
              <a:gd name="connsiteY175" fmla="*/ 9917 h 8664003"/>
              <a:gd name="connsiteX176" fmla="*/ 18658619 w 20766109"/>
              <a:gd name="connsiteY176" fmla="*/ 0 h 866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20766109" h="8664003">
                <a:moveTo>
                  <a:pt x="20703373" y="8046873"/>
                </a:moveTo>
                <a:lnTo>
                  <a:pt x="20766109" y="8046873"/>
                </a:lnTo>
                <a:lnTo>
                  <a:pt x="20766109" y="8664003"/>
                </a:lnTo>
                <a:lnTo>
                  <a:pt x="20703373" y="8664003"/>
                </a:lnTo>
                <a:close/>
                <a:moveTo>
                  <a:pt x="0" y="8046873"/>
                </a:moveTo>
                <a:lnTo>
                  <a:pt x="62736" y="8046873"/>
                </a:lnTo>
                <a:lnTo>
                  <a:pt x="62736" y="8664003"/>
                </a:lnTo>
                <a:lnTo>
                  <a:pt x="0" y="8664003"/>
                </a:lnTo>
                <a:close/>
                <a:moveTo>
                  <a:pt x="20698513" y="7276202"/>
                </a:moveTo>
                <a:lnTo>
                  <a:pt x="20761251" y="7276202"/>
                </a:lnTo>
                <a:lnTo>
                  <a:pt x="20761251" y="7530855"/>
                </a:lnTo>
                <a:lnTo>
                  <a:pt x="20698513" y="7530855"/>
                </a:lnTo>
                <a:close/>
                <a:moveTo>
                  <a:pt x="1" y="6913724"/>
                </a:moveTo>
                <a:lnTo>
                  <a:pt x="62737" y="6913724"/>
                </a:lnTo>
                <a:lnTo>
                  <a:pt x="62737" y="7530854"/>
                </a:lnTo>
                <a:lnTo>
                  <a:pt x="1" y="7530854"/>
                </a:lnTo>
                <a:close/>
                <a:moveTo>
                  <a:pt x="20698513" y="6039515"/>
                </a:moveTo>
                <a:lnTo>
                  <a:pt x="20761251" y="6039515"/>
                </a:lnTo>
                <a:lnTo>
                  <a:pt x="20761251" y="6656644"/>
                </a:lnTo>
                <a:lnTo>
                  <a:pt x="20698513" y="6656644"/>
                </a:lnTo>
                <a:close/>
                <a:moveTo>
                  <a:pt x="0" y="5677038"/>
                </a:moveTo>
                <a:lnTo>
                  <a:pt x="62738" y="5677038"/>
                </a:lnTo>
                <a:lnTo>
                  <a:pt x="62738" y="6294171"/>
                </a:lnTo>
                <a:lnTo>
                  <a:pt x="0" y="6294171"/>
                </a:lnTo>
                <a:close/>
                <a:moveTo>
                  <a:pt x="20698513" y="4808156"/>
                </a:moveTo>
                <a:lnTo>
                  <a:pt x="20761251" y="4808156"/>
                </a:lnTo>
                <a:lnTo>
                  <a:pt x="20761251" y="5425289"/>
                </a:lnTo>
                <a:lnTo>
                  <a:pt x="20698513" y="5425289"/>
                </a:lnTo>
                <a:close/>
                <a:moveTo>
                  <a:pt x="1" y="4445677"/>
                </a:moveTo>
                <a:lnTo>
                  <a:pt x="62737" y="4445677"/>
                </a:lnTo>
                <a:lnTo>
                  <a:pt x="62737" y="5062811"/>
                </a:lnTo>
                <a:lnTo>
                  <a:pt x="1" y="5062811"/>
                </a:lnTo>
                <a:close/>
                <a:moveTo>
                  <a:pt x="5849045" y="4104527"/>
                </a:moveTo>
                <a:cubicBezTo>
                  <a:pt x="5977155" y="4130152"/>
                  <a:pt x="6107691" y="4142356"/>
                  <a:pt x="6238230" y="4142356"/>
                </a:cubicBezTo>
                <a:cubicBezTo>
                  <a:pt x="6310749" y="4142356"/>
                  <a:pt x="6382062" y="4138694"/>
                  <a:pt x="6452163" y="4131374"/>
                </a:cubicBezTo>
                <a:lnTo>
                  <a:pt x="6459415" y="4193606"/>
                </a:lnTo>
                <a:cubicBezTo>
                  <a:pt x="6386897" y="4200927"/>
                  <a:pt x="6311958" y="4204588"/>
                  <a:pt x="6238230" y="4204588"/>
                </a:cubicBezTo>
                <a:cubicBezTo>
                  <a:pt x="6104065" y="4204588"/>
                  <a:pt x="5968695" y="4192386"/>
                  <a:pt x="5836961" y="4165540"/>
                </a:cubicBezTo>
                <a:close/>
                <a:moveTo>
                  <a:pt x="15247883" y="4008573"/>
                </a:moveTo>
                <a:lnTo>
                  <a:pt x="15270811" y="4066142"/>
                </a:lnTo>
                <a:cubicBezTo>
                  <a:pt x="15076529" y="4140503"/>
                  <a:pt x="14871386" y="4184880"/>
                  <a:pt x="14663830" y="4199273"/>
                </a:cubicBezTo>
                <a:lnTo>
                  <a:pt x="14659003" y="4138105"/>
                </a:lnTo>
                <a:cubicBezTo>
                  <a:pt x="14861733" y="4123712"/>
                  <a:pt x="15059635" y="4080535"/>
                  <a:pt x="15247883" y="4008573"/>
                </a:cubicBezTo>
                <a:close/>
                <a:moveTo>
                  <a:pt x="13496507" y="3864654"/>
                </a:moveTo>
                <a:cubicBezTo>
                  <a:pt x="13672459" y="3966842"/>
                  <a:pt x="13862971" y="4041379"/>
                  <a:pt x="14060765" y="4087062"/>
                </a:cubicBezTo>
                <a:lnTo>
                  <a:pt x="14046203" y="4145969"/>
                </a:lnTo>
                <a:cubicBezTo>
                  <a:pt x="13842343" y="4100286"/>
                  <a:pt x="13646976" y="4022143"/>
                  <a:pt x="13464957" y="3918753"/>
                </a:cubicBezTo>
                <a:close/>
                <a:moveTo>
                  <a:pt x="7556167" y="3662089"/>
                </a:moveTo>
                <a:lnTo>
                  <a:pt x="7594818" y="3709550"/>
                </a:lnTo>
                <a:cubicBezTo>
                  <a:pt x="7435388" y="3845847"/>
                  <a:pt x="7257843" y="3956588"/>
                  <a:pt x="7065805" y="4039339"/>
                </a:cubicBezTo>
                <a:lnTo>
                  <a:pt x="7041653" y="3982143"/>
                </a:lnTo>
                <a:cubicBezTo>
                  <a:pt x="7226441" y="3901826"/>
                  <a:pt x="7400363" y="3794735"/>
                  <a:pt x="7556167" y="3662089"/>
                </a:cubicBezTo>
                <a:close/>
                <a:moveTo>
                  <a:pt x="20698513" y="3576802"/>
                </a:moveTo>
                <a:lnTo>
                  <a:pt x="20761251" y="3576802"/>
                </a:lnTo>
                <a:lnTo>
                  <a:pt x="20761251" y="4193935"/>
                </a:lnTo>
                <a:lnTo>
                  <a:pt x="20698513" y="4193935"/>
                </a:lnTo>
                <a:close/>
                <a:moveTo>
                  <a:pt x="4793233" y="3539488"/>
                </a:moveTo>
                <a:cubicBezTo>
                  <a:pt x="4937729" y="3683321"/>
                  <a:pt x="5101655" y="3804188"/>
                  <a:pt x="5281362" y="3899673"/>
                </a:cubicBezTo>
                <a:lnTo>
                  <a:pt x="5252223" y="3954064"/>
                </a:lnTo>
                <a:cubicBezTo>
                  <a:pt x="5066441" y="3856160"/>
                  <a:pt x="4897659" y="3730459"/>
                  <a:pt x="4749521" y="3583000"/>
                </a:cubicBezTo>
                <a:close/>
                <a:moveTo>
                  <a:pt x="16190055" y="3267630"/>
                </a:moveTo>
                <a:lnTo>
                  <a:pt x="16240963" y="3302832"/>
                </a:lnTo>
                <a:cubicBezTo>
                  <a:pt x="16120965" y="3475204"/>
                  <a:pt x="15976723" y="3628154"/>
                  <a:pt x="15811875" y="3756827"/>
                </a:cubicBezTo>
                <a:lnTo>
                  <a:pt x="15773087" y="3708271"/>
                </a:lnTo>
                <a:cubicBezTo>
                  <a:pt x="15933087" y="3583241"/>
                  <a:pt x="16073693" y="3433932"/>
                  <a:pt x="16190055" y="3267630"/>
                </a:cubicBezTo>
                <a:close/>
                <a:moveTo>
                  <a:pt x="1" y="3214322"/>
                </a:moveTo>
                <a:lnTo>
                  <a:pt x="62737" y="3214322"/>
                </a:lnTo>
                <a:lnTo>
                  <a:pt x="62737" y="3831452"/>
                </a:lnTo>
                <a:lnTo>
                  <a:pt x="1" y="3831452"/>
                </a:lnTo>
                <a:close/>
                <a:moveTo>
                  <a:pt x="12683961" y="2990443"/>
                </a:moveTo>
                <a:cubicBezTo>
                  <a:pt x="12772667" y="3173297"/>
                  <a:pt x="12888110" y="3341619"/>
                  <a:pt x="13026637" y="3490566"/>
                </a:cubicBezTo>
                <a:lnTo>
                  <a:pt x="12981676" y="3532949"/>
                </a:lnTo>
                <a:cubicBezTo>
                  <a:pt x="12838287" y="3379158"/>
                  <a:pt x="12719201" y="3205993"/>
                  <a:pt x="12628063" y="3018295"/>
                </a:cubicBezTo>
                <a:close/>
                <a:moveTo>
                  <a:pt x="8201961" y="2654618"/>
                </a:moveTo>
                <a:lnTo>
                  <a:pt x="8261137" y="2671579"/>
                </a:lnTo>
                <a:cubicBezTo>
                  <a:pt x="8204375" y="2872686"/>
                  <a:pt x="8118630" y="3064101"/>
                  <a:pt x="8005105" y="3239766"/>
                </a:cubicBezTo>
                <a:lnTo>
                  <a:pt x="7953173" y="3207056"/>
                </a:lnTo>
                <a:cubicBezTo>
                  <a:pt x="8063074" y="3036237"/>
                  <a:pt x="8147612" y="2849668"/>
                  <a:pt x="8201961" y="2654618"/>
                </a:cubicBezTo>
                <a:close/>
                <a:moveTo>
                  <a:pt x="4234009" y="2484036"/>
                </a:moveTo>
                <a:cubicBezTo>
                  <a:pt x="4271325" y="2681438"/>
                  <a:pt x="4338729" y="2872823"/>
                  <a:pt x="4433818" y="3050967"/>
                </a:cubicBezTo>
                <a:lnTo>
                  <a:pt x="4378452" y="3079854"/>
                </a:lnTo>
                <a:cubicBezTo>
                  <a:pt x="4282158" y="2895692"/>
                  <a:pt x="4212343" y="2699494"/>
                  <a:pt x="4173824" y="2494871"/>
                </a:cubicBezTo>
                <a:close/>
                <a:moveTo>
                  <a:pt x="20698513" y="2345443"/>
                </a:moveTo>
                <a:lnTo>
                  <a:pt x="20761251" y="2345443"/>
                </a:lnTo>
                <a:lnTo>
                  <a:pt x="20761251" y="2962576"/>
                </a:lnTo>
                <a:lnTo>
                  <a:pt x="20698513" y="2962576"/>
                </a:lnTo>
                <a:close/>
                <a:moveTo>
                  <a:pt x="16556919" y="2132219"/>
                </a:moveTo>
                <a:lnTo>
                  <a:pt x="16619443" y="2132219"/>
                </a:lnTo>
                <a:cubicBezTo>
                  <a:pt x="16617039" y="2341971"/>
                  <a:pt x="16582167" y="2550511"/>
                  <a:pt x="16519645" y="2749349"/>
                </a:cubicBezTo>
                <a:lnTo>
                  <a:pt x="16460729" y="2729952"/>
                </a:lnTo>
                <a:cubicBezTo>
                  <a:pt x="16522049" y="2537174"/>
                  <a:pt x="16555717" y="2335908"/>
                  <a:pt x="16556919" y="2132219"/>
                </a:cubicBezTo>
                <a:close/>
                <a:moveTo>
                  <a:pt x="2326" y="1982966"/>
                </a:moveTo>
                <a:lnTo>
                  <a:pt x="62804" y="1986590"/>
                </a:lnTo>
                <a:cubicBezTo>
                  <a:pt x="60477" y="2025236"/>
                  <a:pt x="59315" y="2065091"/>
                  <a:pt x="59315" y="2103736"/>
                </a:cubicBezTo>
                <a:lnTo>
                  <a:pt x="59315" y="2600101"/>
                </a:lnTo>
                <a:lnTo>
                  <a:pt x="1" y="2600101"/>
                </a:lnTo>
                <a:lnTo>
                  <a:pt x="1" y="2103736"/>
                </a:lnTo>
                <a:cubicBezTo>
                  <a:pt x="1" y="2063881"/>
                  <a:pt x="1" y="2022821"/>
                  <a:pt x="2326" y="1982966"/>
                </a:cubicBezTo>
                <a:close/>
                <a:moveTo>
                  <a:pt x="12458741" y="1801726"/>
                </a:moveTo>
                <a:cubicBezTo>
                  <a:pt x="12473115" y="1900837"/>
                  <a:pt x="12480303" y="2002367"/>
                  <a:pt x="12480303" y="2103895"/>
                </a:cubicBezTo>
                <a:cubicBezTo>
                  <a:pt x="12480303" y="2207841"/>
                  <a:pt x="12488687" y="2311787"/>
                  <a:pt x="12504260" y="2414524"/>
                </a:cubicBezTo>
                <a:lnTo>
                  <a:pt x="12443168" y="2424195"/>
                </a:lnTo>
                <a:cubicBezTo>
                  <a:pt x="12427595" y="2319040"/>
                  <a:pt x="12419211" y="2211467"/>
                  <a:pt x="12419211" y="2103895"/>
                </a:cubicBezTo>
                <a:cubicBezTo>
                  <a:pt x="12419211" y="2004784"/>
                  <a:pt x="12412024" y="1906882"/>
                  <a:pt x="12398847" y="1810188"/>
                </a:cubicBezTo>
                <a:close/>
                <a:moveTo>
                  <a:pt x="8384479" y="1444582"/>
                </a:moveTo>
                <a:lnTo>
                  <a:pt x="8442375" y="1463981"/>
                </a:lnTo>
                <a:cubicBezTo>
                  <a:pt x="8379653" y="1656759"/>
                  <a:pt x="8345880" y="1858023"/>
                  <a:pt x="8341055" y="2061712"/>
                </a:cubicBezTo>
                <a:lnTo>
                  <a:pt x="8278335" y="2060501"/>
                </a:lnTo>
                <a:cubicBezTo>
                  <a:pt x="8283159" y="1850749"/>
                  <a:pt x="8319346" y="1643422"/>
                  <a:pt x="8384479" y="1444582"/>
                </a:cubicBezTo>
                <a:close/>
                <a:moveTo>
                  <a:pt x="4026367" y="1274009"/>
                </a:moveTo>
                <a:cubicBezTo>
                  <a:pt x="4109020" y="1464512"/>
                  <a:pt x="4161727" y="1667073"/>
                  <a:pt x="4183289" y="1874457"/>
                </a:cubicBezTo>
                <a:lnTo>
                  <a:pt x="4123395" y="1880486"/>
                </a:lnTo>
                <a:cubicBezTo>
                  <a:pt x="4101833" y="1679131"/>
                  <a:pt x="4050325" y="1483804"/>
                  <a:pt x="3971266" y="1298124"/>
                </a:cubicBezTo>
                <a:close/>
                <a:moveTo>
                  <a:pt x="20523357" y="1135413"/>
                </a:moveTo>
                <a:cubicBezTo>
                  <a:pt x="20619455" y="1321682"/>
                  <a:pt x="20686725" y="1521255"/>
                  <a:pt x="20723965" y="1726877"/>
                </a:cubicBezTo>
                <a:lnTo>
                  <a:pt x="20662701" y="1736553"/>
                </a:lnTo>
                <a:cubicBezTo>
                  <a:pt x="20626663" y="1538189"/>
                  <a:pt x="20562997" y="1344663"/>
                  <a:pt x="20469299" y="1164443"/>
                </a:cubicBezTo>
                <a:close/>
                <a:moveTo>
                  <a:pt x="16903249" y="948843"/>
                </a:moveTo>
                <a:lnTo>
                  <a:pt x="16955263" y="982835"/>
                </a:lnTo>
                <a:cubicBezTo>
                  <a:pt x="16842767" y="1154009"/>
                  <a:pt x="16758093" y="1338535"/>
                  <a:pt x="16701239" y="1533988"/>
                </a:cubicBezTo>
                <a:lnTo>
                  <a:pt x="16641967" y="1516993"/>
                </a:lnTo>
                <a:cubicBezTo>
                  <a:pt x="16700031" y="1315469"/>
                  <a:pt x="16788333" y="1124872"/>
                  <a:pt x="16903249" y="948843"/>
                </a:cubicBezTo>
                <a:close/>
                <a:moveTo>
                  <a:pt x="430012" y="826241"/>
                </a:moveTo>
                <a:lnTo>
                  <a:pt x="478539" y="863669"/>
                </a:lnTo>
                <a:cubicBezTo>
                  <a:pt x="354797" y="1023039"/>
                  <a:pt x="256532" y="1201726"/>
                  <a:pt x="184955" y="1390071"/>
                </a:cubicBezTo>
                <a:lnTo>
                  <a:pt x="127938" y="1369547"/>
                </a:lnTo>
                <a:cubicBezTo>
                  <a:pt x="199514" y="1173957"/>
                  <a:pt x="301417" y="991647"/>
                  <a:pt x="430012" y="826241"/>
                </a:cubicBezTo>
                <a:close/>
                <a:moveTo>
                  <a:pt x="11927768" y="687646"/>
                </a:moveTo>
                <a:cubicBezTo>
                  <a:pt x="12069339" y="842648"/>
                  <a:pt x="12185500" y="1014604"/>
                  <a:pt x="12275039" y="1203511"/>
                </a:cubicBezTo>
                <a:lnTo>
                  <a:pt x="12219379" y="1230152"/>
                </a:lnTo>
                <a:cubicBezTo>
                  <a:pt x="12133469" y="1047298"/>
                  <a:pt x="12019729" y="877766"/>
                  <a:pt x="11881789" y="728820"/>
                </a:cubicBezTo>
                <a:close/>
                <a:moveTo>
                  <a:pt x="9096859" y="437109"/>
                </a:moveTo>
                <a:lnTo>
                  <a:pt x="9135350" y="486707"/>
                </a:lnTo>
                <a:cubicBezTo>
                  <a:pt x="8975379" y="610093"/>
                  <a:pt x="8834651" y="756464"/>
                  <a:pt x="8717982" y="920981"/>
                </a:cubicBezTo>
                <a:lnTo>
                  <a:pt x="8667463" y="884691"/>
                </a:lnTo>
                <a:cubicBezTo>
                  <a:pt x="8788945" y="716546"/>
                  <a:pt x="8932077" y="565336"/>
                  <a:pt x="9096859" y="437109"/>
                </a:cubicBezTo>
                <a:close/>
                <a:moveTo>
                  <a:pt x="3231124" y="335831"/>
                </a:moveTo>
                <a:cubicBezTo>
                  <a:pt x="3408424" y="448802"/>
                  <a:pt x="3566295" y="588495"/>
                  <a:pt x="3703524" y="747626"/>
                </a:cubicBezTo>
                <a:lnTo>
                  <a:pt x="3656162" y="787711"/>
                </a:lnTo>
                <a:cubicBezTo>
                  <a:pt x="3523792" y="632226"/>
                  <a:pt x="3369566" y="498606"/>
                  <a:pt x="3198334" y="388066"/>
                </a:cubicBezTo>
                <a:close/>
                <a:moveTo>
                  <a:pt x="19661453" y="255871"/>
                </a:moveTo>
                <a:cubicBezTo>
                  <a:pt x="19845429" y="355100"/>
                  <a:pt x="20012463" y="482160"/>
                  <a:pt x="20158917" y="631002"/>
                </a:cubicBezTo>
                <a:lnTo>
                  <a:pt x="20114133" y="675777"/>
                </a:lnTo>
                <a:cubicBezTo>
                  <a:pt x="19972519" y="530564"/>
                  <a:pt x="19809119" y="407134"/>
                  <a:pt x="19632405" y="310325"/>
                </a:cubicBezTo>
                <a:close/>
                <a:moveTo>
                  <a:pt x="17854373" y="165253"/>
                </a:moveTo>
                <a:lnTo>
                  <a:pt x="17877441" y="222380"/>
                </a:lnTo>
                <a:cubicBezTo>
                  <a:pt x="17690469" y="301382"/>
                  <a:pt x="17515637" y="407125"/>
                  <a:pt x="17357801" y="537177"/>
                </a:cubicBezTo>
                <a:lnTo>
                  <a:pt x="17318949" y="489775"/>
                </a:lnTo>
                <a:cubicBezTo>
                  <a:pt x="17480427" y="356077"/>
                  <a:pt x="17660115" y="246688"/>
                  <a:pt x="17854373" y="165253"/>
                </a:cubicBezTo>
                <a:close/>
                <a:moveTo>
                  <a:pt x="1434681" y="111943"/>
                </a:moveTo>
                <a:lnTo>
                  <a:pt x="1454033" y="170347"/>
                </a:lnTo>
                <a:cubicBezTo>
                  <a:pt x="1261729" y="234835"/>
                  <a:pt x="1081521" y="328524"/>
                  <a:pt x="915826" y="446549"/>
                </a:cubicBezTo>
                <a:lnTo>
                  <a:pt x="879543" y="396663"/>
                </a:lnTo>
                <a:cubicBezTo>
                  <a:pt x="1050075" y="274987"/>
                  <a:pt x="1236331" y="178865"/>
                  <a:pt x="1434681" y="111943"/>
                </a:cubicBezTo>
                <a:close/>
                <a:moveTo>
                  <a:pt x="10867481" y="58642"/>
                </a:moveTo>
                <a:cubicBezTo>
                  <a:pt x="11070347" y="107020"/>
                  <a:pt x="11263554" y="185635"/>
                  <a:pt x="11443477" y="293276"/>
                </a:cubicBezTo>
                <a:lnTo>
                  <a:pt x="11413287" y="345282"/>
                </a:lnTo>
                <a:cubicBezTo>
                  <a:pt x="11238194" y="242478"/>
                  <a:pt x="11049819" y="166283"/>
                  <a:pt x="10852991" y="119114"/>
                </a:cubicBezTo>
                <a:close/>
                <a:moveTo>
                  <a:pt x="10249932" y="5334"/>
                </a:moveTo>
                <a:lnTo>
                  <a:pt x="10254759" y="66327"/>
                </a:lnTo>
                <a:cubicBezTo>
                  <a:pt x="10052031" y="79483"/>
                  <a:pt x="9852923" y="120144"/>
                  <a:pt x="9663471" y="190706"/>
                </a:cubicBezTo>
                <a:lnTo>
                  <a:pt x="9642955" y="133300"/>
                </a:lnTo>
                <a:cubicBezTo>
                  <a:pt x="9837236" y="61543"/>
                  <a:pt x="10041170" y="18490"/>
                  <a:pt x="10249932" y="5334"/>
                </a:cubicBezTo>
                <a:close/>
                <a:moveTo>
                  <a:pt x="2101277" y="4"/>
                </a:moveTo>
                <a:cubicBezTo>
                  <a:pt x="2292095" y="4"/>
                  <a:pt x="2481704" y="26750"/>
                  <a:pt x="2664067" y="76596"/>
                </a:cubicBezTo>
                <a:lnTo>
                  <a:pt x="2648371" y="137382"/>
                </a:lnTo>
                <a:cubicBezTo>
                  <a:pt x="2470837" y="87538"/>
                  <a:pt x="2287265" y="62008"/>
                  <a:pt x="2101277" y="62008"/>
                </a:cubicBezTo>
                <a:cubicBezTo>
                  <a:pt x="2083162" y="62008"/>
                  <a:pt x="2066254" y="62008"/>
                  <a:pt x="2048139" y="63222"/>
                </a:cubicBezTo>
                <a:lnTo>
                  <a:pt x="2046931" y="1220"/>
                </a:lnTo>
                <a:cubicBezTo>
                  <a:pt x="2065048" y="4"/>
                  <a:pt x="2083162" y="4"/>
                  <a:pt x="2101277" y="4"/>
                </a:cubicBezTo>
                <a:close/>
                <a:moveTo>
                  <a:pt x="18658619" y="0"/>
                </a:moveTo>
                <a:cubicBezTo>
                  <a:pt x="18798823" y="0"/>
                  <a:pt x="18940239" y="14876"/>
                  <a:pt x="19076819" y="43388"/>
                </a:cubicBezTo>
                <a:lnTo>
                  <a:pt x="19064733" y="105372"/>
                </a:lnTo>
                <a:cubicBezTo>
                  <a:pt x="18931779" y="78099"/>
                  <a:pt x="18795197" y="63224"/>
                  <a:pt x="18658619" y="63224"/>
                </a:cubicBezTo>
                <a:cubicBezTo>
                  <a:pt x="18592139" y="63224"/>
                  <a:pt x="18525663" y="66943"/>
                  <a:pt x="18460395" y="73141"/>
                </a:cubicBezTo>
                <a:lnTo>
                  <a:pt x="18454351" y="9917"/>
                </a:lnTo>
                <a:cubicBezTo>
                  <a:pt x="18522037" y="3720"/>
                  <a:pt x="18589723" y="0"/>
                  <a:pt x="18658619" y="0"/>
                </a:cubicBezTo>
                <a:close/>
              </a:path>
            </a:pathLst>
          </a:custGeom>
          <a:solidFill>
            <a:schemeClr val="bg1"/>
          </a:solidFill>
          <a:ln>
            <a:noFill/>
          </a:ln>
          <a:effectLst/>
        </p:spPr>
        <p:txBody>
          <a:bodyPr wrap="square" anchor="ctr">
            <a:noAutofit/>
          </a:bodyPr>
          <a:lstStyle/>
          <a:p>
            <a:endParaRPr lang="en-US" sz="3265" dirty="0">
              <a:latin typeface="Lato Light" panose="020F0502020204030203" pitchFamily="34" charset="0"/>
            </a:endParaRPr>
          </a:p>
        </p:txBody>
      </p:sp>
      <p:sp>
        <p:nvSpPr>
          <p:cNvPr id="73" name="Freeform 217">
            <a:extLst>
              <a:ext uri="{FF2B5EF4-FFF2-40B4-BE49-F238E27FC236}">
                <a16:creationId xmlns:a16="http://schemas.microsoft.com/office/drawing/2014/main" id="{F7C878F0-7925-0C4E-9E48-278F0CFF8BB6}"/>
              </a:ext>
            </a:extLst>
          </p:cNvPr>
          <p:cNvSpPr>
            <a:spLocks noChangeArrowheads="1"/>
          </p:cNvSpPr>
          <p:nvPr/>
        </p:nvSpPr>
        <p:spPr bwMode="auto">
          <a:xfrm>
            <a:off x="1191321" y="2809950"/>
            <a:ext cx="1557648" cy="1557648"/>
          </a:xfrm>
          <a:custGeom>
            <a:avLst/>
            <a:gdLst>
              <a:gd name="T0" fmla="*/ 801 w 1314"/>
              <a:gd name="T1" fmla="*/ 80 h 1312"/>
              <a:gd name="T2" fmla="*/ 1233 w 1314"/>
              <a:gd name="T3" fmla="*/ 512 h 1312"/>
              <a:gd name="T4" fmla="*/ 1233 w 1314"/>
              <a:gd name="T5" fmla="*/ 512 h 1312"/>
              <a:gd name="T6" fmla="*/ 1233 w 1314"/>
              <a:gd name="T7" fmla="*/ 800 h 1312"/>
              <a:gd name="T8" fmla="*/ 801 w 1314"/>
              <a:gd name="T9" fmla="*/ 1232 h 1312"/>
              <a:gd name="T10" fmla="*/ 801 w 1314"/>
              <a:gd name="T11" fmla="*/ 1232 h 1312"/>
              <a:gd name="T12" fmla="*/ 512 w 1314"/>
              <a:gd name="T13" fmla="*/ 1232 h 1312"/>
              <a:gd name="T14" fmla="*/ 80 w 1314"/>
              <a:gd name="T15" fmla="*/ 800 h 1312"/>
              <a:gd name="T16" fmla="*/ 80 w 1314"/>
              <a:gd name="T17" fmla="*/ 800 h 1312"/>
              <a:gd name="T18" fmla="*/ 80 w 1314"/>
              <a:gd name="T19" fmla="*/ 512 h 1312"/>
              <a:gd name="T20" fmla="*/ 512 w 1314"/>
              <a:gd name="T21" fmla="*/ 80 h 1312"/>
              <a:gd name="T22" fmla="*/ 512 w 1314"/>
              <a:gd name="T23" fmla="*/ 80 h 1312"/>
              <a:gd name="T24" fmla="*/ 801 w 1314"/>
              <a:gd name="T25" fmla="*/ 80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4" h="1312">
                <a:moveTo>
                  <a:pt x="801" y="80"/>
                </a:moveTo>
                <a:lnTo>
                  <a:pt x="1233" y="512"/>
                </a:lnTo>
                <a:lnTo>
                  <a:pt x="1233" y="512"/>
                </a:lnTo>
                <a:cubicBezTo>
                  <a:pt x="1313" y="592"/>
                  <a:pt x="1313" y="721"/>
                  <a:pt x="1233" y="800"/>
                </a:cubicBezTo>
                <a:lnTo>
                  <a:pt x="801" y="1232"/>
                </a:lnTo>
                <a:lnTo>
                  <a:pt x="801" y="1232"/>
                </a:lnTo>
                <a:cubicBezTo>
                  <a:pt x="721" y="1311"/>
                  <a:pt x="592" y="1311"/>
                  <a:pt x="512" y="1232"/>
                </a:cubicBezTo>
                <a:lnTo>
                  <a:pt x="80" y="800"/>
                </a:lnTo>
                <a:lnTo>
                  <a:pt x="80" y="800"/>
                </a:lnTo>
                <a:cubicBezTo>
                  <a:pt x="0" y="721"/>
                  <a:pt x="0" y="592"/>
                  <a:pt x="80" y="512"/>
                </a:cubicBezTo>
                <a:lnTo>
                  <a:pt x="512" y="80"/>
                </a:lnTo>
                <a:lnTo>
                  <a:pt x="512" y="80"/>
                </a:lnTo>
                <a:cubicBezTo>
                  <a:pt x="592" y="0"/>
                  <a:pt x="721" y="0"/>
                  <a:pt x="801" y="80"/>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5" dirty="0">
              <a:latin typeface="Lato Light" panose="020F0502020204030203" pitchFamily="34" charset="0"/>
            </a:endParaRPr>
          </a:p>
        </p:txBody>
      </p:sp>
      <p:sp>
        <p:nvSpPr>
          <p:cNvPr id="74" name="Freeform 217">
            <a:extLst>
              <a:ext uri="{FF2B5EF4-FFF2-40B4-BE49-F238E27FC236}">
                <a16:creationId xmlns:a16="http://schemas.microsoft.com/office/drawing/2014/main" id="{6D02B8F8-ACC4-094A-B675-5B11170982A3}"/>
              </a:ext>
            </a:extLst>
          </p:cNvPr>
          <p:cNvSpPr>
            <a:spLocks noChangeArrowheads="1"/>
          </p:cNvSpPr>
          <p:nvPr/>
        </p:nvSpPr>
        <p:spPr bwMode="auto">
          <a:xfrm>
            <a:off x="3260586" y="2809950"/>
            <a:ext cx="1557648" cy="1557648"/>
          </a:xfrm>
          <a:custGeom>
            <a:avLst/>
            <a:gdLst>
              <a:gd name="T0" fmla="*/ 801 w 1314"/>
              <a:gd name="T1" fmla="*/ 80 h 1312"/>
              <a:gd name="T2" fmla="*/ 1233 w 1314"/>
              <a:gd name="T3" fmla="*/ 512 h 1312"/>
              <a:gd name="T4" fmla="*/ 1233 w 1314"/>
              <a:gd name="T5" fmla="*/ 512 h 1312"/>
              <a:gd name="T6" fmla="*/ 1233 w 1314"/>
              <a:gd name="T7" fmla="*/ 800 h 1312"/>
              <a:gd name="T8" fmla="*/ 801 w 1314"/>
              <a:gd name="T9" fmla="*/ 1232 h 1312"/>
              <a:gd name="T10" fmla="*/ 801 w 1314"/>
              <a:gd name="T11" fmla="*/ 1232 h 1312"/>
              <a:gd name="T12" fmla="*/ 512 w 1314"/>
              <a:gd name="T13" fmla="*/ 1232 h 1312"/>
              <a:gd name="T14" fmla="*/ 80 w 1314"/>
              <a:gd name="T15" fmla="*/ 800 h 1312"/>
              <a:gd name="T16" fmla="*/ 80 w 1314"/>
              <a:gd name="T17" fmla="*/ 800 h 1312"/>
              <a:gd name="T18" fmla="*/ 80 w 1314"/>
              <a:gd name="T19" fmla="*/ 512 h 1312"/>
              <a:gd name="T20" fmla="*/ 512 w 1314"/>
              <a:gd name="T21" fmla="*/ 80 h 1312"/>
              <a:gd name="T22" fmla="*/ 512 w 1314"/>
              <a:gd name="T23" fmla="*/ 80 h 1312"/>
              <a:gd name="T24" fmla="*/ 801 w 1314"/>
              <a:gd name="T25" fmla="*/ 80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4" h="1312">
                <a:moveTo>
                  <a:pt x="801" y="80"/>
                </a:moveTo>
                <a:lnTo>
                  <a:pt x="1233" y="512"/>
                </a:lnTo>
                <a:lnTo>
                  <a:pt x="1233" y="512"/>
                </a:lnTo>
                <a:cubicBezTo>
                  <a:pt x="1313" y="592"/>
                  <a:pt x="1313" y="721"/>
                  <a:pt x="1233" y="800"/>
                </a:cubicBezTo>
                <a:lnTo>
                  <a:pt x="801" y="1232"/>
                </a:lnTo>
                <a:lnTo>
                  <a:pt x="801" y="1232"/>
                </a:lnTo>
                <a:cubicBezTo>
                  <a:pt x="721" y="1311"/>
                  <a:pt x="592" y="1311"/>
                  <a:pt x="512" y="1232"/>
                </a:cubicBezTo>
                <a:lnTo>
                  <a:pt x="80" y="800"/>
                </a:lnTo>
                <a:lnTo>
                  <a:pt x="80" y="800"/>
                </a:lnTo>
                <a:cubicBezTo>
                  <a:pt x="0" y="721"/>
                  <a:pt x="0" y="592"/>
                  <a:pt x="80" y="512"/>
                </a:cubicBezTo>
                <a:lnTo>
                  <a:pt x="512" y="80"/>
                </a:lnTo>
                <a:lnTo>
                  <a:pt x="512" y="80"/>
                </a:lnTo>
                <a:cubicBezTo>
                  <a:pt x="592" y="0"/>
                  <a:pt x="721" y="0"/>
                  <a:pt x="801" y="80"/>
                </a:cubicBezTo>
              </a:path>
            </a:pathLst>
          </a:custGeom>
          <a:solidFill>
            <a:schemeClr val="accent2"/>
          </a:solidFill>
          <a:ln>
            <a:noFill/>
          </a:ln>
          <a:effectLst/>
        </p:spPr>
        <p:txBody>
          <a:bodyPr wrap="none" anchor="ctr"/>
          <a:lstStyle/>
          <a:p>
            <a:endParaRPr lang="en-US" sz="3265" dirty="0">
              <a:latin typeface="Lato Light" panose="020F0502020204030203" pitchFamily="34" charset="0"/>
            </a:endParaRPr>
          </a:p>
        </p:txBody>
      </p:sp>
      <p:sp>
        <p:nvSpPr>
          <p:cNvPr id="75" name="Freeform 217">
            <a:extLst>
              <a:ext uri="{FF2B5EF4-FFF2-40B4-BE49-F238E27FC236}">
                <a16:creationId xmlns:a16="http://schemas.microsoft.com/office/drawing/2014/main" id="{1BDAD2B1-8ADC-274A-8372-F55F0001A549}"/>
              </a:ext>
            </a:extLst>
          </p:cNvPr>
          <p:cNvSpPr>
            <a:spLocks noChangeArrowheads="1"/>
          </p:cNvSpPr>
          <p:nvPr/>
        </p:nvSpPr>
        <p:spPr bwMode="auto">
          <a:xfrm>
            <a:off x="5329852" y="2809950"/>
            <a:ext cx="1557648" cy="1557648"/>
          </a:xfrm>
          <a:custGeom>
            <a:avLst/>
            <a:gdLst>
              <a:gd name="T0" fmla="*/ 801 w 1314"/>
              <a:gd name="T1" fmla="*/ 80 h 1312"/>
              <a:gd name="T2" fmla="*/ 1233 w 1314"/>
              <a:gd name="T3" fmla="*/ 512 h 1312"/>
              <a:gd name="T4" fmla="*/ 1233 w 1314"/>
              <a:gd name="T5" fmla="*/ 512 h 1312"/>
              <a:gd name="T6" fmla="*/ 1233 w 1314"/>
              <a:gd name="T7" fmla="*/ 800 h 1312"/>
              <a:gd name="T8" fmla="*/ 801 w 1314"/>
              <a:gd name="T9" fmla="*/ 1232 h 1312"/>
              <a:gd name="T10" fmla="*/ 801 w 1314"/>
              <a:gd name="T11" fmla="*/ 1232 h 1312"/>
              <a:gd name="T12" fmla="*/ 512 w 1314"/>
              <a:gd name="T13" fmla="*/ 1232 h 1312"/>
              <a:gd name="T14" fmla="*/ 80 w 1314"/>
              <a:gd name="T15" fmla="*/ 800 h 1312"/>
              <a:gd name="T16" fmla="*/ 80 w 1314"/>
              <a:gd name="T17" fmla="*/ 800 h 1312"/>
              <a:gd name="T18" fmla="*/ 80 w 1314"/>
              <a:gd name="T19" fmla="*/ 512 h 1312"/>
              <a:gd name="T20" fmla="*/ 512 w 1314"/>
              <a:gd name="T21" fmla="*/ 80 h 1312"/>
              <a:gd name="T22" fmla="*/ 512 w 1314"/>
              <a:gd name="T23" fmla="*/ 80 h 1312"/>
              <a:gd name="T24" fmla="*/ 801 w 1314"/>
              <a:gd name="T25" fmla="*/ 80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4" h="1312">
                <a:moveTo>
                  <a:pt x="801" y="80"/>
                </a:moveTo>
                <a:lnTo>
                  <a:pt x="1233" y="512"/>
                </a:lnTo>
                <a:lnTo>
                  <a:pt x="1233" y="512"/>
                </a:lnTo>
                <a:cubicBezTo>
                  <a:pt x="1313" y="592"/>
                  <a:pt x="1313" y="721"/>
                  <a:pt x="1233" y="800"/>
                </a:cubicBezTo>
                <a:lnTo>
                  <a:pt x="801" y="1232"/>
                </a:lnTo>
                <a:lnTo>
                  <a:pt x="801" y="1232"/>
                </a:lnTo>
                <a:cubicBezTo>
                  <a:pt x="721" y="1311"/>
                  <a:pt x="592" y="1311"/>
                  <a:pt x="512" y="1232"/>
                </a:cubicBezTo>
                <a:lnTo>
                  <a:pt x="80" y="800"/>
                </a:lnTo>
                <a:lnTo>
                  <a:pt x="80" y="800"/>
                </a:lnTo>
                <a:cubicBezTo>
                  <a:pt x="0" y="721"/>
                  <a:pt x="0" y="592"/>
                  <a:pt x="80" y="512"/>
                </a:cubicBezTo>
                <a:lnTo>
                  <a:pt x="512" y="80"/>
                </a:lnTo>
                <a:lnTo>
                  <a:pt x="512" y="80"/>
                </a:lnTo>
                <a:cubicBezTo>
                  <a:pt x="592" y="0"/>
                  <a:pt x="721" y="0"/>
                  <a:pt x="801" y="80"/>
                </a:cubicBezTo>
              </a:path>
            </a:pathLst>
          </a:custGeom>
          <a:solidFill>
            <a:schemeClr val="accent3"/>
          </a:solidFill>
          <a:ln>
            <a:noFill/>
          </a:ln>
          <a:effectLst/>
        </p:spPr>
        <p:txBody>
          <a:bodyPr wrap="none" anchor="ctr"/>
          <a:lstStyle/>
          <a:p>
            <a:endParaRPr lang="en-US" sz="3265" dirty="0">
              <a:latin typeface="Lato Light" panose="020F0502020204030203" pitchFamily="34" charset="0"/>
            </a:endParaRPr>
          </a:p>
        </p:txBody>
      </p:sp>
      <p:sp>
        <p:nvSpPr>
          <p:cNvPr id="76" name="Freeform 217">
            <a:extLst>
              <a:ext uri="{FF2B5EF4-FFF2-40B4-BE49-F238E27FC236}">
                <a16:creationId xmlns:a16="http://schemas.microsoft.com/office/drawing/2014/main" id="{C9873866-DF5C-D246-A9BF-330D56E3FDC6}"/>
              </a:ext>
            </a:extLst>
          </p:cNvPr>
          <p:cNvSpPr>
            <a:spLocks noChangeArrowheads="1"/>
          </p:cNvSpPr>
          <p:nvPr/>
        </p:nvSpPr>
        <p:spPr bwMode="auto">
          <a:xfrm>
            <a:off x="7399117" y="2809950"/>
            <a:ext cx="1557648" cy="1557648"/>
          </a:xfrm>
          <a:custGeom>
            <a:avLst/>
            <a:gdLst>
              <a:gd name="T0" fmla="*/ 801 w 1314"/>
              <a:gd name="T1" fmla="*/ 80 h 1312"/>
              <a:gd name="T2" fmla="*/ 1233 w 1314"/>
              <a:gd name="T3" fmla="*/ 512 h 1312"/>
              <a:gd name="T4" fmla="*/ 1233 w 1314"/>
              <a:gd name="T5" fmla="*/ 512 h 1312"/>
              <a:gd name="T6" fmla="*/ 1233 w 1314"/>
              <a:gd name="T7" fmla="*/ 800 h 1312"/>
              <a:gd name="T8" fmla="*/ 801 w 1314"/>
              <a:gd name="T9" fmla="*/ 1232 h 1312"/>
              <a:gd name="T10" fmla="*/ 801 w 1314"/>
              <a:gd name="T11" fmla="*/ 1232 h 1312"/>
              <a:gd name="T12" fmla="*/ 512 w 1314"/>
              <a:gd name="T13" fmla="*/ 1232 h 1312"/>
              <a:gd name="T14" fmla="*/ 80 w 1314"/>
              <a:gd name="T15" fmla="*/ 800 h 1312"/>
              <a:gd name="T16" fmla="*/ 80 w 1314"/>
              <a:gd name="T17" fmla="*/ 800 h 1312"/>
              <a:gd name="T18" fmla="*/ 80 w 1314"/>
              <a:gd name="T19" fmla="*/ 512 h 1312"/>
              <a:gd name="T20" fmla="*/ 512 w 1314"/>
              <a:gd name="T21" fmla="*/ 80 h 1312"/>
              <a:gd name="T22" fmla="*/ 512 w 1314"/>
              <a:gd name="T23" fmla="*/ 80 h 1312"/>
              <a:gd name="T24" fmla="*/ 801 w 1314"/>
              <a:gd name="T25" fmla="*/ 80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4" h="1312">
                <a:moveTo>
                  <a:pt x="801" y="80"/>
                </a:moveTo>
                <a:lnTo>
                  <a:pt x="1233" y="512"/>
                </a:lnTo>
                <a:lnTo>
                  <a:pt x="1233" y="512"/>
                </a:lnTo>
                <a:cubicBezTo>
                  <a:pt x="1313" y="592"/>
                  <a:pt x="1313" y="721"/>
                  <a:pt x="1233" y="800"/>
                </a:cubicBezTo>
                <a:lnTo>
                  <a:pt x="801" y="1232"/>
                </a:lnTo>
                <a:lnTo>
                  <a:pt x="801" y="1232"/>
                </a:lnTo>
                <a:cubicBezTo>
                  <a:pt x="721" y="1311"/>
                  <a:pt x="592" y="1311"/>
                  <a:pt x="512" y="1232"/>
                </a:cubicBezTo>
                <a:lnTo>
                  <a:pt x="80" y="800"/>
                </a:lnTo>
                <a:lnTo>
                  <a:pt x="80" y="800"/>
                </a:lnTo>
                <a:cubicBezTo>
                  <a:pt x="0" y="721"/>
                  <a:pt x="0" y="592"/>
                  <a:pt x="80" y="512"/>
                </a:cubicBezTo>
                <a:lnTo>
                  <a:pt x="512" y="80"/>
                </a:lnTo>
                <a:lnTo>
                  <a:pt x="512" y="80"/>
                </a:lnTo>
                <a:cubicBezTo>
                  <a:pt x="592" y="0"/>
                  <a:pt x="721" y="0"/>
                  <a:pt x="801" y="80"/>
                </a:cubicBezTo>
              </a:path>
            </a:pathLst>
          </a:custGeom>
          <a:solidFill>
            <a:schemeClr val="accent4"/>
          </a:solidFill>
          <a:ln>
            <a:noFill/>
          </a:ln>
          <a:effectLst/>
        </p:spPr>
        <p:txBody>
          <a:bodyPr wrap="none" anchor="ctr"/>
          <a:lstStyle/>
          <a:p>
            <a:endParaRPr lang="en-US" sz="3265" dirty="0">
              <a:latin typeface="Lato Light" panose="020F0502020204030203" pitchFamily="34" charset="0"/>
            </a:endParaRPr>
          </a:p>
        </p:txBody>
      </p:sp>
      <p:sp>
        <p:nvSpPr>
          <p:cNvPr id="77" name="Freeform 217">
            <a:extLst>
              <a:ext uri="{FF2B5EF4-FFF2-40B4-BE49-F238E27FC236}">
                <a16:creationId xmlns:a16="http://schemas.microsoft.com/office/drawing/2014/main" id="{EFE38925-19C8-994F-8C59-C75386AB487D}"/>
              </a:ext>
            </a:extLst>
          </p:cNvPr>
          <p:cNvSpPr>
            <a:spLocks noChangeArrowheads="1"/>
          </p:cNvSpPr>
          <p:nvPr/>
        </p:nvSpPr>
        <p:spPr bwMode="auto">
          <a:xfrm>
            <a:off x="9468382" y="2809950"/>
            <a:ext cx="1557648" cy="1557648"/>
          </a:xfrm>
          <a:custGeom>
            <a:avLst/>
            <a:gdLst>
              <a:gd name="T0" fmla="*/ 801 w 1314"/>
              <a:gd name="T1" fmla="*/ 80 h 1312"/>
              <a:gd name="T2" fmla="*/ 1233 w 1314"/>
              <a:gd name="T3" fmla="*/ 512 h 1312"/>
              <a:gd name="T4" fmla="*/ 1233 w 1314"/>
              <a:gd name="T5" fmla="*/ 512 h 1312"/>
              <a:gd name="T6" fmla="*/ 1233 w 1314"/>
              <a:gd name="T7" fmla="*/ 800 h 1312"/>
              <a:gd name="T8" fmla="*/ 801 w 1314"/>
              <a:gd name="T9" fmla="*/ 1232 h 1312"/>
              <a:gd name="T10" fmla="*/ 801 w 1314"/>
              <a:gd name="T11" fmla="*/ 1232 h 1312"/>
              <a:gd name="T12" fmla="*/ 512 w 1314"/>
              <a:gd name="T13" fmla="*/ 1232 h 1312"/>
              <a:gd name="T14" fmla="*/ 80 w 1314"/>
              <a:gd name="T15" fmla="*/ 800 h 1312"/>
              <a:gd name="T16" fmla="*/ 80 w 1314"/>
              <a:gd name="T17" fmla="*/ 800 h 1312"/>
              <a:gd name="T18" fmla="*/ 80 w 1314"/>
              <a:gd name="T19" fmla="*/ 512 h 1312"/>
              <a:gd name="T20" fmla="*/ 512 w 1314"/>
              <a:gd name="T21" fmla="*/ 80 h 1312"/>
              <a:gd name="T22" fmla="*/ 512 w 1314"/>
              <a:gd name="T23" fmla="*/ 80 h 1312"/>
              <a:gd name="T24" fmla="*/ 801 w 1314"/>
              <a:gd name="T25" fmla="*/ 80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4" h="1312">
                <a:moveTo>
                  <a:pt x="801" y="80"/>
                </a:moveTo>
                <a:lnTo>
                  <a:pt x="1233" y="512"/>
                </a:lnTo>
                <a:lnTo>
                  <a:pt x="1233" y="512"/>
                </a:lnTo>
                <a:cubicBezTo>
                  <a:pt x="1313" y="592"/>
                  <a:pt x="1313" y="721"/>
                  <a:pt x="1233" y="800"/>
                </a:cubicBezTo>
                <a:lnTo>
                  <a:pt x="801" y="1232"/>
                </a:lnTo>
                <a:lnTo>
                  <a:pt x="801" y="1232"/>
                </a:lnTo>
                <a:cubicBezTo>
                  <a:pt x="721" y="1311"/>
                  <a:pt x="592" y="1311"/>
                  <a:pt x="512" y="1232"/>
                </a:cubicBezTo>
                <a:lnTo>
                  <a:pt x="80" y="800"/>
                </a:lnTo>
                <a:lnTo>
                  <a:pt x="80" y="800"/>
                </a:lnTo>
                <a:cubicBezTo>
                  <a:pt x="0" y="721"/>
                  <a:pt x="0" y="592"/>
                  <a:pt x="80" y="512"/>
                </a:cubicBezTo>
                <a:lnTo>
                  <a:pt x="512" y="80"/>
                </a:lnTo>
                <a:lnTo>
                  <a:pt x="512" y="80"/>
                </a:lnTo>
                <a:cubicBezTo>
                  <a:pt x="592" y="0"/>
                  <a:pt x="721" y="0"/>
                  <a:pt x="801" y="80"/>
                </a:cubicBezTo>
              </a:path>
            </a:pathLst>
          </a:custGeom>
          <a:solidFill>
            <a:schemeClr val="accent5"/>
          </a:solidFill>
          <a:ln>
            <a:noFill/>
          </a:ln>
          <a:effectLst/>
        </p:spPr>
        <p:txBody>
          <a:bodyPr wrap="none" anchor="ctr"/>
          <a:lstStyle/>
          <a:p>
            <a:endParaRPr lang="en-US" sz="3265" dirty="0">
              <a:latin typeface="Lato Light" panose="020F0502020204030203" pitchFamily="34" charset="0"/>
            </a:endParaRPr>
          </a:p>
        </p:txBody>
      </p:sp>
      <p:sp>
        <p:nvSpPr>
          <p:cNvPr id="82" name="Subtitle 2">
            <a:extLst>
              <a:ext uri="{FF2B5EF4-FFF2-40B4-BE49-F238E27FC236}">
                <a16:creationId xmlns:a16="http://schemas.microsoft.com/office/drawing/2014/main" id="{EAF82AC4-701E-A744-AFC8-8CFE7C45A677}"/>
              </a:ext>
            </a:extLst>
          </p:cNvPr>
          <p:cNvSpPr txBox="1">
            <a:spLocks/>
          </p:cNvSpPr>
          <p:nvPr/>
        </p:nvSpPr>
        <p:spPr>
          <a:xfrm>
            <a:off x="5287660" y="4918053"/>
            <a:ext cx="1642758" cy="163705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Analyze the impact of personalized recommendations and interventions and perform dynamic revisions in the care and treatment plan</a:t>
            </a:r>
          </a:p>
        </p:txBody>
      </p:sp>
      <p:sp>
        <p:nvSpPr>
          <p:cNvPr id="83" name="TextBox 82">
            <a:extLst>
              <a:ext uri="{FF2B5EF4-FFF2-40B4-BE49-F238E27FC236}">
                <a16:creationId xmlns:a16="http://schemas.microsoft.com/office/drawing/2014/main" id="{912910C1-4C4E-204D-948A-11E35700A14E}"/>
              </a:ext>
            </a:extLst>
          </p:cNvPr>
          <p:cNvSpPr txBox="1"/>
          <p:nvPr/>
        </p:nvSpPr>
        <p:spPr>
          <a:xfrm>
            <a:off x="5183146" y="4580921"/>
            <a:ext cx="1851790" cy="338554"/>
          </a:xfrm>
          <a:prstGeom prst="rect">
            <a:avLst/>
          </a:prstGeom>
          <a:noFill/>
        </p:spPr>
        <p:txBody>
          <a:bodyPr wrap="none" rtlCol="0" anchor="b" anchorCtr="0">
            <a:spAutoFit/>
          </a:bodyPr>
          <a:lstStyle/>
          <a:p>
            <a:pPr algn="ctr"/>
            <a:r>
              <a:rPr lang="en-US" sz="1600" b="1" dirty="0">
                <a:solidFill>
                  <a:schemeClr val="tx2"/>
                </a:solidFill>
                <a:latin typeface="Poppins" pitchFamily="2" charset="77"/>
                <a:ea typeface="League Spartan" charset="0"/>
                <a:cs typeface="Poppins" pitchFamily="2" charset="77"/>
              </a:rPr>
              <a:t>Analyze Impact</a:t>
            </a:r>
          </a:p>
        </p:txBody>
      </p:sp>
      <p:sp>
        <p:nvSpPr>
          <p:cNvPr id="85" name="Subtitle 2">
            <a:extLst>
              <a:ext uri="{FF2B5EF4-FFF2-40B4-BE49-F238E27FC236}">
                <a16:creationId xmlns:a16="http://schemas.microsoft.com/office/drawing/2014/main" id="{1CAF6E1A-9FC0-BE40-AC33-CBA5D8B383C7}"/>
              </a:ext>
            </a:extLst>
          </p:cNvPr>
          <p:cNvSpPr txBox="1">
            <a:spLocks/>
          </p:cNvSpPr>
          <p:nvPr/>
        </p:nvSpPr>
        <p:spPr>
          <a:xfrm>
            <a:off x="9425827" y="4918053"/>
            <a:ext cx="1642758" cy="713722"/>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Clinical, technological and socioeconomical study assessment </a:t>
            </a:r>
          </a:p>
        </p:txBody>
      </p:sp>
      <p:sp>
        <p:nvSpPr>
          <p:cNvPr id="86" name="TextBox 85">
            <a:extLst>
              <a:ext uri="{FF2B5EF4-FFF2-40B4-BE49-F238E27FC236}">
                <a16:creationId xmlns:a16="http://schemas.microsoft.com/office/drawing/2014/main" id="{F65961C2-7C7D-7149-BFBA-DCEC784AAC7B}"/>
              </a:ext>
            </a:extLst>
          </p:cNvPr>
          <p:cNvSpPr txBox="1"/>
          <p:nvPr/>
        </p:nvSpPr>
        <p:spPr>
          <a:xfrm>
            <a:off x="9175443" y="4580921"/>
            <a:ext cx="2143536" cy="338554"/>
          </a:xfrm>
          <a:prstGeom prst="rect">
            <a:avLst/>
          </a:prstGeom>
          <a:noFill/>
        </p:spPr>
        <p:txBody>
          <a:bodyPr wrap="none" rtlCol="0" anchor="b" anchorCtr="0">
            <a:spAutoFit/>
          </a:bodyPr>
          <a:lstStyle/>
          <a:p>
            <a:pPr algn="ctr"/>
            <a:r>
              <a:rPr lang="en-US" sz="1600" b="1" dirty="0">
                <a:solidFill>
                  <a:schemeClr val="tx2"/>
                </a:solidFill>
                <a:latin typeface="Poppins" pitchFamily="2" charset="77"/>
                <a:ea typeface="League Spartan" charset="0"/>
                <a:cs typeface="Poppins" pitchFamily="2" charset="77"/>
              </a:rPr>
              <a:t>Study Assessment</a:t>
            </a:r>
          </a:p>
        </p:txBody>
      </p:sp>
      <p:sp>
        <p:nvSpPr>
          <p:cNvPr id="78" name="Subtitle 2">
            <a:extLst>
              <a:ext uri="{FF2B5EF4-FFF2-40B4-BE49-F238E27FC236}">
                <a16:creationId xmlns:a16="http://schemas.microsoft.com/office/drawing/2014/main" id="{11075933-C805-EB47-AB82-AD4E231A4F94}"/>
              </a:ext>
            </a:extLst>
          </p:cNvPr>
          <p:cNvSpPr txBox="1">
            <a:spLocks/>
          </p:cNvSpPr>
          <p:nvPr/>
        </p:nvSpPr>
        <p:spPr>
          <a:xfrm>
            <a:off x="1148766" y="4918053"/>
            <a:ext cx="1642758" cy="186788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Analyze and define study exclusion/inclusion criteria. Obtain informed consent. Screen study participants by criteria and organize by risk</a:t>
            </a:r>
          </a:p>
        </p:txBody>
      </p:sp>
      <p:sp>
        <p:nvSpPr>
          <p:cNvPr id="79" name="TextBox 78">
            <a:extLst>
              <a:ext uri="{FF2B5EF4-FFF2-40B4-BE49-F238E27FC236}">
                <a16:creationId xmlns:a16="http://schemas.microsoft.com/office/drawing/2014/main" id="{08E2DDA0-759E-524C-966A-6C235DDD1FAB}"/>
              </a:ext>
            </a:extLst>
          </p:cNvPr>
          <p:cNvSpPr txBox="1"/>
          <p:nvPr/>
        </p:nvSpPr>
        <p:spPr>
          <a:xfrm>
            <a:off x="892775" y="4580921"/>
            <a:ext cx="2154757" cy="338554"/>
          </a:xfrm>
          <a:prstGeom prst="rect">
            <a:avLst/>
          </a:prstGeom>
          <a:noFill/>
        </p:spPr>
        <p:txBody>
          <a:bodyPr wrap="none" rtlCol="0" anchor="b" anchorCtr="0">
            <a:spAutoFit/>
          </a:bodyPr>
          <a:lstStyle/>
          <a:p>
            <a:pPr algn="ctr"/>
            <a:r>
              <a:rPr lang="en-US" sz="1600" b="1" dirty="0">
                <a:solidFill>
                  <a:schemeClr val="tx2"/>
                </a:solidFill>
                <a:latin typeface="Poppins" pitchFamily="2" charset="77"/>
                <a:ea typeface="League Spartan" charset="0"/>
                <a:cs typeface="Poppins" pitchFamily="2" charset="77"/>
              </a:rPr>
              <a:t>Prior to enrollment</a:t>
            </a:r>
          </a:p>
        </p:txBody>
      </p:sp>
      <p:sp>
        <p:nvSpPr>
          <p:cNvPr id="88" name="Subtitle 2">
            <a:extLst>
              <a:ext uri="{FF2B5EF4-FFF2-40B4-BE49-F238E27FC236}">
                <a16:creationId xmlns:a16="http://schemas.microsoft.com/office/drawing/2014/main" id="{3FB6A482-7AEE-E64D-BA11-F94319962D74}"/>
              </a:ext>
            </a:extLst>
          </p:cNvPr>
          <p:cNvSpPr txBox="1">
            <a:spLocks/>
          </p:cNvSpPr>
          <p:nvPr/>
        </p:nvSpPr>
        <p:spPr>
          <a:xfrm>
            <a:off x="3218031" y="1825272"/>
            <a:ext cx="1642758" cy="94455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Monitor Risk, Collect feedback, deliver targeted prevention &amp; intervention measures</a:t>
            </a:r>
          </a:p>
        </p:txBody>
      </p:sp>
      <p:sp>
        <p:nvSpPr>
          <p:cNvPr id="89" name="TextBox 88">
            <a:extLst>
              <a:ext uri="{FF2B5EF4-FFF2-40B4-BE49-F238E27FC236}">
                <a16:creationId xmlns:a16="http://schemas.microsoft.com/office/drawing/2014/main" id="{97FE9F56-61CF-2D41-83F3-318D664B8654}"/>
              </a:ext>
            </a:extLst>
          </p:cNvPr>
          <p:cNvSpPr txBox="1"/>
          <p:nvPr/>
        </p:nvSpPr>
        <p:spPr>
          <a:xfrm>
            <a:off x="1643574" y="1488140"/>
            <a:ext cx="4791697" cy="338554"/>
          </a:xfrm>
          <a:prstGeom prst="rect">
            <a:avLst/>
          </a:prstGeom>
          <a:noFill/>
        </p:spPr>
        <p:txBody>
          <a:bodyPr wrap="none" rtlCol="0" anchor="b" anchorCtr="0">
            <a:spAutoFit/>
          </a:bodyPr>
          <a:lstStyle/>
          <a:p>
            <a:pPr algn="ctr"/>
            <a:r>
              <a:rPr lang="en-US" sz="1600" b="1" dirty="0">
                <a:solidFill>
                  <a:schemeClr val="tx2"/>
                </a:solidFill>
                <a:latin typeface="Poppins" pitchFamily="2" charset="77"/>
                <a:ea typeface="League Spartan" charset="0"/>
                <a:cs typeface="Poppins" pitchFamily="2" charset="77"/>
              </a:rPr>
              <a:t>Provide Prevention/Intervention Measures</a:t>
            </a:r>
          </a:p>
        </p:txBody>
      </p:sp>
      <p:sp>
        <p:nvSpPr>
          <p:cNvPr id="92" name="Subtitle 2">
            <a:extLst>
              <a:ext uri="{FF2B5EF4-FFF2-40B4-BE49-F238E27FC236}">
                <a16:creationId xmlns:a16="http://schemas.microsoft.com/office/drawing/2014/main" id="{C7777769-5808-7247-AFBF-553B2C39C843}"/>
              </a:ext>
            </a:extLst>
          </p:cNvPr>
          <p:cNvSpPr txBox="1">
            <a:spLocks/>
          </p:cNvSpPr>
          <p:nvPr/>
        </p:nvSpPr>
        <p:spPr>
          <a:xfrm>
            <a:off x="7356562" y="1825272"/>
            <a:ext cx="1642758" cy="94455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Assessment and revisions in the personalized recommendations </a:t>
            </a:r>
          </a:p>
        </p:txBody>
      </p:sp>
      <p:sp>
        <p:nvSpPr>
          <p:cNvPr id="93" name="TextBox 92">
            <a:extLst>
              <a:ext uri="{FF2B5EF4-FFF2-40B4-BE49-F238E27FC236}">
                <a16:creationId xmlns:a16="http://schemas.microsoft.com/office/drawing/2014/main" id="{76AB0215-2A5C-6D48-9CA1-66DA462D6071}"/>
              </a:ext>
            </a:extLst>
          </p:cNvPr>
          <p:cNvSpPr txBox="1"/>
          <p:nvPr/>
        </p:nvSpPr>
        <p:spPr>
          <a:xfrm>
            <a:off x="6985152" y="1488140"/>
            <a:ext cx="2385589" cy="338554"/>
          </a:xfrm>
          <a:prstGeom prst="rect">
            <a:avLst/>
          </a:prstGeom>
          <a:noFill/>
        </p:spPr>
        <p:txBody>
          <a:bodyPr wrap="none" rtlCol="0" anchor="b" anchorCtr="0">
            <a:spAutoFit/>
          </a:bodyPr>
          <a:lstStyle/>
          <a:p>
            <a:pPr algn="ctr"/>
            <a:r>
              <a:rPr lang="en-US" sz="1600" b="1" dirty="0">
                <a:solidFill>
                  <a:schemeClr val="tx2"/>
                </a:solidFill>
                <a:latin typeface="Poppins" pitchFamily="2" charset="77"/>
                <a:ea typeface="League Spartan" charset="0"/>
                <a:cs typeface="Poppins" pitchFamily="2" charset="77"/>
              </a:rPr>
              <a:t>Continuous Learning</a:t>
            </a:r>
          </a:p>
        </p:txBody>
      </p:sp>
      <p:sp>
        <p:nvSpPr>
          <p:cNvPr id="94" name="Freeform 995">
            <a:extLst>
              <a:ext uri="{FF2B5EF4-FFF2-40B4-BE49-F238E27FC236}">
                <a16:creationId xmlns:a16="http://schemas.microsoft.com/office/drawing/2014/main" id="{745D7A50-A8D4-564E-ACC3-D64DF6354A98}"/>
              </a:ext>
            </a:extLst>
          </p:cNvPr>
          <p:cNvSpPr>
            <a:spLocks noChangeAspect="1" noChangeArrowheads="1"/>
          </p:cNvSpPr>
          <p:nvPr/>
        </p:nvSpPr>
        <p:spPr bwMode="auto">
          <a:xfrm>
            <a:off x="3774298" y="3324456"/>
            <a:ext cx="530225" cy="528638"/>
          </a:xfrm>
          <a:custGeom>
            <a:avLst/>
            <a:gdLst>
              <a:gd name="T0" fmla="*/ 18986675 w 291739"/>
              <a:gd name="T1" fmla="*/ 120365288 h 291741"/>
              <a:gd name="T2" fmla="*/ 25577986 w 291739"/>
              <a:gd name="T3" fmla="*/ 77721317 h 291741"/>
              <a:gd name="T4" fmla="*/ 32325355 w 291739"/>
              <a:gd name="T5" fmla="*/ 120365288 h 291741"/>
              <a:gd name="T6" fmla="*/ 14280441 w 291739"/>
              <a:gd name="T7" fmla="*/ 72982908 h 291741"/>
              <a:gd name="T8" fmla="*/ 98711419 w 291739"/>
              <a:gd name="T9" fmla="*/ 72217384 h 291741"/>
              <a:gd name="T10" fmla="*/ 79508500 w 291739"/>
              <a:gd name="T11" fmla="*/ 72217384 h 291741"/>
              <a:gd name="T12" fmla="*/ 27495286 w 291739"/>
              <a:gd name="T13" fmla="*/ 60108224 h 291741"/>
              <a:gd name="T14" fmla="*/ 23506752 w 291739"/>
              <a:gd name="T15" fmla="*/ 61219966 h 291741"/>
              <a:gd name="T16" fmla="*/ 25581024 w 291739"/>
              <a:gd name="T17" fmla="*/ 46570010 h 291741"/>
              <a:gd name="T18" fmla="*/ 25581024 w 291739"/>
              <a:gd name="T19" fmla="*/ 53165979 h 291741"/>
              <a:gd name="T20" fmla="*/ 25581024 w 291739"/>
              <a:gd name="T21" fmla="*/ 46570010 h 291741"/>
              <a:gd name="T22" fmla="*/ 27495286 w 291739"/>
              <a:gd name="T23" fmla="*/ 40480181 h 291741"/>
              <a:gd name="T24" fmla="*/ 23506752 w 291739"/>
              <a:gd name="T25" fmla="*/ 37654946 h 291741"/>
              <a:gd name="T26" fmla="*/ 106998153 w 291739"/>
              <a:gd name="T27" fmla="*/ 34751664 h 291741"/>
              <a:gd name="T28" fmla="*/ 103015808 w 291739"/>
              <a:gd name="T29" fmla="*/ 64833199 h 291741"/>
              <a:gd name="T30" fmla="*/ 73976774 w 291739"/>
              <a:gd name="T31" fmla="*/ 33071526 h 291741"/>
              <a:gd name="T32" fmla="*/ 73976774 w 291739"/>
              <a:gd name="T33" fmla="*/ 66665260 h 291741"/>
              <a:gd name="T34" fmla="*/ 73976774 w 291739"/>
              <a:gd name="T35" fmla="*/ 33071526 h 291741"/>
              <a:gd name="T36" fmla="*/ 98711419 w 291739"/>
              <a:gd name="T37" fmla="*/ 26841560 h 291741"/>
              <a:gd name="T38" fmla="*/ 79508500 w 291739"/>
              <a:gd name="T39" fmla="*/ 26841560 h 291741"/>
              <a:gd name="T40" fmla="*/ 125328394 w 291739"/>
              <a:gd name="T41" fmla="*/ 10123089 h 291741"/>
              <a:gd name="T42" fmla="*/ 122028430 w 291739"/>
              <a:gd name="T43" fmla="*/ 13941145 h 291741"/>
              <a:gd name="T44" fmla="*/ 127056242 w 291739"/>
              <a:gd name="T45" fmla="*/ 87234268 h 291741"/>
              <a:gd name="T46" fmla="*/ 114014778 w 291739"/>
              <a:gd name="T47" fmla="*/ 121590918 h 291741"/>
              <a:gd name="T48" fmla="*/ 110557914 w 291739"/>
              <a:gd name="T49" fmla="*/ 122812367 h 291741"/>
              <a:gd name="T50" fmla="*/ 91073292 w 291739"/>
              <a:gd name="T51" fmla="*/ 122201632 h 291741"/>
              <a:gd name="T52" fmla="*/ 87302354 w 291739"/>
              <a:gd name="T53" fmla="*/ 89219988 h 291741"/>
              <a:gd name="T54" fmla="*/ 65932154 w 291739"/>
              <a:gd name="T55" fmla="*/ 124033780 h 291741"/>
              <a:gd name="T56" fmla="*/ 75988194 w 291739"/>
              <a:gd name="T57" fmla="*/ 89219988 h 291741"/>
              <a:gd name="T58" fmla="*/ 53047224 w 291739"/>
              <a:gd name="T59" fmla="*/ 85401888 h 291741"/>
              <a:gd name="T60" fmla="*/ 58075778 w 291739"/>
              <a:gd name="T61" fmla="*/ 32875673 h 291741"/>
              <a:gd name="T62" fmla="*/ 118100289 w 291739"/>
              <a:gd name="T63" fmla="*/ 85401888 h 291741"/>
              <a:gd name="T64" fmla="*/ 74260367 w 291739"/>
              <a:gd name="T65" fmla="*/ 12108707 h 291741"/>
              <a:gd name="T66" fmla="*/ 43309895 w 291739"/>
              <a:gd name="T67" fmla="*/ 26060094 h 291741"/>
              <a:gd name="T68" fmla="*/ 25577986 w 291739"/>
              <a:gd name="T69" fmla="*/ 30797231 h 291741"/>
              <a:gd name="T70" fmla="*/ 3922606 w 291739"/>
              <a:gd name="T71" fmla="*/ 37980933 h 291741"/>
              <a:gd name="T72" fmla="*/ 10356432 w 291739"/>
              <a:gd name="T73" fmla="*/ 71607884 h 291741"/>
              <a:gd name="T74" fmla="*/ 14280441 w 291739"/>
              <a:gd name="T75" fmla="*/ 39662810 h 291741"/>
              <a:gd name="T76" fmla="*/ 36876044 w 291739"/>
              <a:gd name="T77" fmla="*/ 45929377 h 291741"/>
              <a:gd name="T78" fmla="*/ 65905899 w 291739"/>
              <a:gd name="T79" fmla="*/ 11691904 h 291741"/>
              <a:gd name="T80" fmla="*/ 62532707 w 291739"/>
              <a:gd name="T81" fmla="*/ 4700204 h 291741"/>
              <a:gd name="T82" fmla="*/ 67632032 w 291739"/>
              <a:gd name="T83" fmla="*/ 16582598 h 291741"/>
              <a:gd name="T84" fmla="*/ 40798651 w 291739"/>
              <a:gd name="T85" fmla="*/ 115933410 h 291741"/>
              <a:gd name="T86" fmla="*/ 18986675 w 291739"/>
              <a:gd name="T87" fmla="*/ 124033780 h 291741"/>
              <a:gd name="T88" fmla="*/ 7061061 w 291739"/>
              <a:gd name="T89" fmla="*/ 78638420 h 291741"/>
              <a:gd name="T90" fmla="*/ 12240106 w 291739"/>
              <a:gd name="T91" fmla="*/ 25754599 h 291741"/>
              <a:gd name="T92" fmla="*/ 57432603 w 291739"/>
              <a:gd name="T93" fmla="*/ 6647381 h 291741"/>
              <a:gd name="T94" fmla="*/ 18128834 w 291739"/>
              <a:gd name="T95" fmla="*/ 10797898 h 291741"/>
              <a:gd name="T96" fmla="*/ 25503177 w 291739"/>
              <a:gd name="T97" fmla="*/ 3802477 h 291741"/>
              <a:gd name="T98" fmla="*/ 25503177 w 291739"/>
              <a:gd name="T99" fmla="*/ 21444743 h 2917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91739" h="291741">
                <a:moveTo>
                  <a:pt x="32788" y="171664"/>
                </a:moveTo>
                <a:lnTo>
                  <a:pt x="32788" y="272687"/>
                </a:lnTo>
                <a:cubicBezTo>
                  <a:pt x="32788" y="278439"/>
                  <a:pt x="37472" y="283112"/>
                  <a:pt x="43597" y="283112"/>
                </a:cubicBezTo>
                <a:cubicBezTo>
                  <a:pt x="49723" y="283112"/>
                  <a:pt x="54046" y="278439"/>
                  <a:pt x="54046" y="272687"/>
                </a:cubicBezTo>
                <a:lnTo>
                  <a:pt x="54046" y="187123"/>
                </a:lnTo>
                <a:cubicBezTo>
                  <a:pt x="54046" y="184966"/>
                  <a:pt x="56208" y="182809"/>
                  <a:pt x="58730" y="182809"/>
                </a:cubicBezTo>
                <a:cubicBezTo>
                  <a:pt x="60892" y="182809"/>
                  <a:pt x="63054" y="184966"/>
                  <a:pt x="63054" y="187123"/>
                </a:cubicBezTo>
                <a:lnTo>
                  <a:pt x="63054" y="272687"/>
                </a:lnTo>
                <a:cubicBezTo>
                  <a:pt x="63054" y="278439"/>
                  <a:pt x="68098" y="283112"/>
                  <a:pt x="74224" y="283112"/>
                </a:cubicBezTo>
                <a:cubicBezTo>
                  <a:pt x="79989" y="283112"/>
                  <a:pt x="84673" y="278439"/>
                  <a:pt x="84673" y="272687"/>
                </a:cubicBezTo>
                <a:lnTo>
                  <a:pt x="84673" y="171664"/>
                </a:lnTo>
                <a:lnTo>
                  <a:pt x="32788" y="171664"/>
                </a:lnTo>
                <a:close/>
                <a:moveTo>
                  <a:pt x="186865" y="165100"/>
                </a:moveTo>
                <a:lnTo>
                  <a:pt x="222353" y="165100"/>
                </a:lnTo>
                <a:cubicBezTo>
                  <a:pt x="224504" y="165100"/>
                  <a:pt x="226655" y="167298"/>
                  <a:pt x="226655" y="169863"/>
                </a:cubicBezTo>
                <a:cubicBezTo>
                  <a:pt x="226655" y="172061"/>
                  <a:pt x="224504" y="174259"/>
                  <a:pt x="222353" y="174259"/>
                </a:cubicBezTo>
                <a:lnTo>
                  <a:pt x="186865" y="174259"/>
                </a:lnTo>
                <a:cubicBezTo>
                  <a:pt x="184356" y="174259"/>
                  <a:pt x="182563" y="172061"/>
                  <a:pt x="182563" y="169863"/>
                </a:cubicBezTo>
                <a:cubicBezTo>
                  <a:pt x="182563" y="167298"/>
                  <a:pt x="184356" y="165100"/>
                  <a:pt x="186865" y="165100"/>
                </a:cubicBezTo>
                <a:close/>
                <a:moveTo>
                  <a:pt x="58737" y="136525"/>
                </a:moveTo>
                <a:cubicBezTo>
                  <a:pt x="60935" y="136525"/>
                  <a:pt x="63133" y="138766"/>
                  <a:pt x="63133" y="141381"/>
                </a:cubicBezTo>
                <a:lnTo>
                  <a:pt x="63133" y="143996"/>
                </a:lnTo>
                <a:cubicBezTo>
                  <a:pt x="63133" y="146610"/>
                  <a:pt x="60935" y="148852"/>
                  <a:pt x="58737" y="148852"/>
                </a:cubicBezTo>
                <a:cubicBezTo>
                  <a:pt x="56173" y="148852"/>
                  <a:pt x="53975" y="146610"/>
                  <a:pt x="53975" y="143996"/>
                </a:cubicBezTo>
                <a:lnTo>
                  <a:pt x="53975" y="141381"/>
                </a:lnTo>
                <a:cubicBezTo>
                  <a:pt x="53975" y="138766"/>
                  <a:pt x="56173" y="136525"/>
                  <a:pt x="58737" y="136525"/>
                </a:cubicBezTo>
                <a:close/>
                <a:moveTo>
                  <a:pt x="58737" y="109538"/>
                </a:moveTo>
                <a:cubicBezTo>
                  <a:pt x="60935" y="109538"/>
                  <a:pt x="63133" y="111703"/>
                  <a:pt x="63133" y="114228"/>
                </a:cubicBezTo>
                <a:lnTo>
                  <a:pt x="63133" y="121084"/>
                </a:lnTo>
                <a:cubicBezTo>
                  <a:pt x="63133" y="123248"/>
                  <a:pt x="60935" y="125052"/>
                  <a:pt x="58737" y="125052"/>
                </a:cubicBezTo>
                <a:cubicBezTo>
                  <a:pt x="56173" y="125052"/>
                  <a:pt x="53975" y="123248"/>
                  <a:pt x="53975" y="121084"/>
                </a:cubicBezTo>
                <a:lnTo>
                  <a:pt x="53975" y="114228"/>
                </a:lnTo>
                <a:cubicBezTo>
                  <a:pt x="53975" y="111703"/>
                  <a:pt x="56173" y="109538"/>
                  <a:pt x="58737" y="109538"/>
                </a:cubicBezTo>
                <a:close/>
                <a:moveTo>
                  <a:pt x="58737" y="84138"/>
                </a:moveTo>
                <a:cubicBezTo>
                  <a:pt x="60935" y="84138"/>
                  <a:pt x="63133" y="86353"/>
                  <a:pt x="63133" y="88568"/>
                </a:cubicBezTo>
                <a:lnTo>
                  <a:pt x="63133" y="95214"/>
                </a:lnTo>
                <a:cubicBezTo>
                  <a:pt x="63133" y="97798"/>
                  <a:pt x="60935" y="99644"/>
                  <a:pt x="58737" y="99644"/>
                </a:cubicBezTo>
                <a:cubicBezTo>
                  <a:pt x="56173" y="99644"/>
                  <a:pt x="53975" y="97798"/>
                  <a:pt x="53975" y="95214"/>
                </a:cubicBezTo>
                <a:lnTo>
                  <a:pt x="53975" y="88568"/>
                </a:lnTo>
                <a:cubicBezTo>
                  <a:pt x="53975" y="86353"/>
                  <a:pt x="56173" y="84138"/>
                  <a:pt x="58737" y="84138"/>
                </a:cubicBezTo>
                <a:close/>
                <a:moveTo>
                  <a:pt x="240729" y="77788"/>
                </a:moveTo>
                <a:cubicBezTo>
                  <a:pt x="243396" y="77788"/>
                  <a:pt x="245682" y="79225"/>
                  <a:pt x="245682" y="81739"/>
                </a:cubicBezTo>
                <a:lnTo>
                  <a:pt x="245682" y="152494"/>
                </a:lnTo>
                <a:cubicBezTo>
                  <a:pt x="245682" y="155008"/>
                  <a:pt x="243396" y="156804"/>
                  <a:pt x="240729" y="156804"/>
                </a:cubicBezTo>
                <a:cubicBezTo>
                  <a:pt x="238824" y="156804"/>
                  <a:pt x="236538" y="155008"/>
                  <a:pt x="236538" y="152494"/>
                </a:cubicBezTo>
                <a:lnTo>
                  <a:pt x="236538" y="81739"/>
                </a:lnTo>
                <a:cubicBezTo>
                  <a:pt x="236538" y="79225"/>
                  <a:pt x="238824" y="77788"/>
                  <a:pt x="240729" y="77788"/>
                </a:cubicBezTo>
                <a:close/>
                <a:moveTo>
                  <a:pt x="169862" y="77788"/>
                </a:moveTo>
                <a:cubicBezTo>
                  <a:pt x="171694" y="77788"/>
                  <a:pt x="174258" y="79225"/>
                  <a:pt x="174258" y="81739"/>
                </a:cubicBezTo>
                <a:lnTo>
                  <a:pt x="174258" y="152494"/>
                </a:lnTo>
                <a:cubicBezTo>
                  <a:pt x="174258" y="155008"/>
                  <a:pt x="171694" y="156804"/>
                  <a:pt x="169862" y="156804"/>
                </a:cubicBezTo>
                <a:cubicBezTo>
                  <a:pt x="167298" y="156804"/>
                  <a:pt x="165100" y="155008"/>
                  <a:pt x="165100" y="152494"/>
                </a:cubicBezTo>
                <a:lnTo>
                  <a:pt x="165100" y="81739"/>
                </a:lnTo>
                <a:cubicBezTo>
                  <a:pt x="165100" y="79225"/>
                  <a:pt x="167298" y="77788"/>
                  <a:pt x="169862" y="77788"/>
                </a:cubicBezTo>
                <a:close/>
                <a:moveTo>
                  <a:pt x="186865" y="58738"/>
                </a:moveTo>
                <a:lnTo>
                  <a:pt x="222353" y="58738"/>
                </a:lnTo>
                <a:cubicBezTo>
                  <a:pt x="224504" y="58738"/>
                  <a:pt x="226655" y="60936"/>
                  <a:pt x="226655" y="63134"/>
                </a:cubicBezTo>
                <a:cubicBezTo>
                  <a:pt x="226655" y="65699"/>
                  <a:pt x="224504" y="67897"/>
                  <a:pt x="222353" y="67897"/>
                </a:cubicBezTo>
                <a:lnTo>
                  <a:pt x="186865" y="67897"/>
                </a:lnTo>
                <a:cubicBezTo>
                  <a:pt x="184356" y="67897"/>
                  <a:pt x="182563" y="65699"/>
                  <a:pt x="182563" y="63134"/>
                </a:cubicBezTo>
                <a:cubicBezTo>
                  <a:pt x="182563" y="60936"/>
                  <a:pt x="184356" y="58738"/>
                  <a:pt x="186865" y="58738"/>
                </a:cubicBezTo>
                <a:close/>
                <a:moveTo>
                  <a:pt x="174841" y="23813"/>
                </a:moveTo>
                <a:lnTo>
                  <a:pt x="287771" y="23813"/>
                </a:lnTo>
                <a:cubicBezTo>
                  <a:pt x="289575" y="23813"/>
                  <a:pt x="291739" y="25968"/>
                  <a:pt x="291739" y="28482"/>
                </a:cubicBezTo>
                <a:cubicBezTo>
                  <a:pt x="291739" y="30996"/>
                  <a:pt x="289575" y="32792"/>
                  <a:pt x="287771" y="32792"/>
                </a:cubicBezTo>
                <a:lnTo>
                  <a:pt x="280194" y="32792"/>
                </a:lnTo>
                <a:lnTo>
                  <a:pt x="280194" y="200875"/>
                </a:lnTo>
                <a:lnTo>
                  <a:pt x="287771" y="200875"/>
                </a:lnTo>
                <a:cubicBezTo>
                  <a:pt x="289575" y="200875"/>
                  <a:pt x="291739" y="202671"/>
                  <a:pt x="291739" y="205185"/>
                </a:cubicBezTo>
                <a:cubicBezTo>
                  <a:pt x="291739" y="207699"/>
                  <a:pt x="289575" y="209854"/>
                  <a:pt x="287771" y="209854"/>
                </a:cubicBezTo>
                <a:lnTo>
                  <a:pt x="234734" y="209854"/>
                </a:lnTo>
                <a:lnTo>
                  <a:pt x="261793" y="285995"/>
                </a:lnTo>
                <a:cubicBezTo>
                  <a:pt x="262876" y="288149"/>
                  <a:pt x="261433" y="291023"/>
                  <a:pt x="259268" y="291741"/>
                </a:cubicBezTo>
                <a:cubicBezTo>
                  <a:pt x="258546" y="291741"/>
                  <a:pt x="258185" y="291741"/>
                  <a:pt x="257825" y="291741"/>
                </a:cubicBezTo>
                <a:cubicBezTo>
                  <a:pt x="256381" y="291741"/>
                  <a:pt x="254578" y="291023"/>
                  <a:pt x="253856" y="288868"/>
                </a:cubicBezTo>
                <a:lnTo>
                  <a:pt x="225353" y="209854"/>
                </a:lnTo>
                <a:lnTo>
                  <a:pt x="209117" y="209854"/>
                </a:lnTo>
                <a:lnTo>
                  <a:pt x="209117" y="287431"/>
                </a:lnTo>
                <a:cubicBezTo>
                  <a:pt x="209117" y="290304"/>
                  <a:pt x="206953" y="291741"/>
                  <a:pt x="204427" y="291741"/>
                </a:cubicBezTo>
                <a:cubicBezTo>
                  <a:pt x="202262" y="291741"/>
                  <a:pt x="200458" y="290304"/>
                  <a:pt x="200458" y="287431"/>
                </a:cubicBezTo>
                <a:lnTo>
                  <a:pt x="200458" y="209854"/>
                </a:lnTo>
                <a:lnTo>
                  <a:pt x="184222" y="209854"/>
                </a:lnTo>
                <a:lnTo>
                  <a:pt x="155719" y="288868"/>
                </a:lnTo>
                <a:cubicBezTo>
                  <a:pt x="154997" y="291023"/>
                  <a:pt x="153194" y="291741"/>
                  <a:pt x="151390" y="291741"/>
                </a:cubicBezTo>
                <a:cubicBezTo>
                  <a:pt x="151029" y="291741"/>
                  <a:pt x="150668" y="291741"/>
                  <a:pt x="149586" y="291741"/>
                </a:cubicBezTo>
                <a:cubicBezTo>
                  <a:pt x="147782" y="291023"/>
                  <a:pt x="146338" y="288149"/>
                  <a:pt x="147060" y="285995"/>
                </a:cubicBezTo>
                <a:lnTo>
                  <a:pt x="174480" y="209854"/>
                </a:lnTo>
                <a:lnTo>
                  <a:pt x="121804" y="209854"/>
                </a:lnTo>
                <a:cubicBezTo>
                  <a:pt x="119640" y="209854"/>
                  <a:pt x="117475" y="207699"/>
                  <a:pt x="117475" y="205185"/>
                </a:cubicBezTo>
                <a:cubicBezTo>
                  <a:pt x="117475" y="202671"/>
                  <a:pt x="119640" y="200875"/>
                  <a:pt x="121804" y="200875"/>
                </a:cubicBezTo>
                <a:lnTo>
                  <a:pt x="129381" y="200875"/>
                </a:lnTo>
                <a:lnTo>
                  <a:pt x="129381" y="81278"/>
                </a:lnTo>
                <a:cubicBezTo>
                  <a:pt x="129381" y="78763"/>
                  <a:pt x="131185" y="77327"/>
                  <a:pt x="133350" y="77327"/>
                </a:cubicBezTo>
                <a:cubicBezTo>
                  <a:pt x="135875" y="77327"/>
                  <a:pt x="138401" y="78763"/>
                  <a:pt x="138401" y="81278"/>
                </a:cubicBezTo>
                <a:lnTo>
                  <a:pt x="138401" y="200875"/>
                </a:lnTo>
                <a:lnTo>
                  <a:pt x="271174" y="200875"/>
                </a:lnTo>
                <a:lnTo>
                  <a:pt x="271174" y="32792"/>
                </a:lnTo>
                <a:lnTo>
                  <a:pt x="174841" y="32792"/>
                </a:lnTo>
                <a:cubicBezTo>
                  <a:pt x="172676" y="32792"/>
                  <a:pt x="170512" y="30996"/>
                  <a:pt x="170512" y="28482"/>
                </a:cubicBezTo>
                <a:cubicBezTo>
                  <a:pt x="170512" y="25968"/>
                  <a:pt x="172676" y="23813"/>
                  <a:pt x="174841" y="23813"/>
                </a:cubicBezTo>
                <a:close/>
                <a:moveTo>
                  <a:pt x="138359" y="22108"/>
                </a:moveTo>
                <a:lnTo>
                  <a:pt x="99445" y="61295"/>
                </a:lnTo>
                <a:cubicBezTo>
                  <a:pt x="93680" y="66687"/>
                  <a:pt x="86834" y="69563"/>
                  <a:pt x="78547" y="69563"/>
                </a:cubicBezTo>
                <a:lnTo>
                  <a:pt x="62694" y="69563"/>
                </a:lnTo>
                <a:cubicBezTo>
                  <a:pt x="62333" y="71361"/>
                  <a:pt x="60532" y="72439"/>
                  <a:pt x="58730" y="72439"/>
                </a:cubicBezTo>
                <a:cubicBezTo>
                  <a:pt x="56568" y="72439"/>
                  <a:pt x="54767" y="71361"/>
                  <a:pt x="54407" y="69563"/>
                </a:cubicBezTo>
                <a:lnTo>
                  <a:pt x="28104" y="69563"/>
                </a:lnTo>
                <a:cubicBezTo>
                  <a:pt x="17295" y="69563"/>
                  <a:pt x="9008" y="78192"/>
                  <a:pt x="9008" y="89336"/>
                </a:cubicBezTo>
                <a:lnTo>
                  <a:pt x="9008" y="168429"/>
                </a:lnTo>
                <a:cubicBezTo>
                  <a:pt x="9008" y="172743"/>
                  <a:pt x="12250" y="176338"/>
                  <a:pt x="16214" y="176338"/>
                </a:cubicBezTo>
                <a:cubicBezTo>
                  <a:pt x="20537" y="176338"/>
                  <a:pt x="23780" y="172743"/>
                  <a:pt x="23780" y="168429"/>
                </a:cubicBezTo>
                <a:lnTo>
                  <a:pt x="23780" y="93291"/>
                </a:lnTo>
                <a:cubicBezTo>
                  <a:pt x="23780" y="90774"/>
                  <a:pt x="25582" y="88617"/>
                  <a:pt x="28104" y="88617"/>
                </a:cubicBezTo>
                <a:cubicBezTo>
                  <a:pt x="30626" y="88617"/>
                  <a:pt x="32788" y="90774"/>
                  <a:pt x="32788" y="93291"/>
                </a:cubicBezTo>
                <a:lnTo>
                  <a:pt x="32788" y="162676"/>
                </a:lnTo>
                <a:lnTo>
                  <a:pt x="84673" y="162676"/>
                </a:lnTo>
                <a:lnTo>
                  <a:pt x="84673" y="108031"/>
                </a:lnTo>
                <a:cubicBezTo>
                  <a:pt x="84673" y="100841"/>
                  <a:pt x="87195" y="94729"/>
                  <a:pt x="91879" y="90055"/>
                </a:cubicBezTo>
                <a:lnTo>
                  <a:pt x="149168" y="32534"/>
                </a:lnTo>
                <a:cubicBezTo>
                  <a:pt x="150249" y="31455"/>
                  <a:pt x="151330" y="29298"/>
                  <a:pt x="151330" y="27500"/>
                </a:cubicBezTo>
                <a:cubicBezTo>
                  <a:pt x="151330" y="25343"/>
                  <a:pt x="150249" y="23186"/>
                  <a:pt x="149168" y="22108"/>
                </a:cubicBezTo>
                <a:cubicBezTo>
                  <a:pt x="146286" y="19232"/>
                  <a:pt x="141241" y="19232"/>
                  <a:pt x="138359" y="22108"/>
                </a:cubicBezTo>
                <a:close/>
                <a:moveTo>
                  <a:pt x="143583" y="11053"/>
                </a:moveTo>
                <a:cubicBezTo>
                  <a:pt x="147907" y="11053"/>
                  <a:pt x="152231" y="12581"/>
                  <a:pt x="155293" y="15637"/>
                </a:cubicBezTo>
                <a:cubicBezTo>
                  <a:pt x="158536" y="18872"/>
                  <a:pt x="159977" y="22827"/>
                  <a:pt x="159977" y="27500"/>
                </a:cubicBezTo>
                <a:cubicBezTo>
                  <a:pt x="159977" y="31815"/>
                  <a:pt x="158536" y="35769"/>
                  <a:pt x="155293" y="39005"/>
                </a:cubicBezTo>
                <a:lnTo>
                  <a:pt x="98004" y="96167"/>
                </a:lnTo>
                <a:cubicBezTo>
                  <a:pt x="95482" y="99403"/>
                  <a:pt x="93680" y="103357"/>
                  <a:pt x="93680" y="108031"/>
                </a:cubicBezTo>
                <a:lnTo>
                  <a:pt x="93680" y="272687"/>
                </a:lnTo>
                <a:cubicBezTo>
                  <a:pt x="93680" y="283112"/>
                  <a:pt x="84673" y="291741"/>
                  <a:pt x="74224" y="291741"/>
                </a:cubicBezTo>
                <a:cubicBezTo>
                  <a:pt x="67738" y="291741"/>
                  <a:pt x="62333" y="288865"/>
                  <a:pt x="58730" y="284910"/>
                </a:cubicBezTo>
                <a:cubicBezTo>
                  <a:pt x="54767" y="288865"/>
                  <a:pt x="49723" y="291741"/>
                  <a:pt x="43597" y="291741"/>
                </a:cubicBezTo>
                <a:cubicBezTo>
                  <a:pt x="32788" y="291741"/>
                  <a:pt x="23780" y="283112"/>
                  <a:pt x="23780" y="272687"/>
                </a:cubicBezTo>
                <a:lnTo>
                  <a:pt x="23780" y="183169"/>
                </a:lnTo>
                <a:cubicBezTo>
                  <a:pt x="21618" y="184247"/>
                  <a:pt x="19096" y="184966"/>
                  <a:pt x="16214" y="184966"/>
                </a:cubicBezTo>
                <a:cubicBezTo>
                  <a:pt x="7206" y="184966"/>
                  <a:pt x="0" y="177416"/>
                  <a:pt x="0" y="168429"/>
                </a:cubicBezTo>
                <a:lnTo>
                  <a:pt x="0" y="89336"/>
                </a:lnTo>
                <a:cubicBezTo>
                  <a:pt x="0" y="73158"/>
                  <a:pt x="12611" y="60576"/>
                  <a:pt x="28104" y="60576"/>
                </a:cubicBezTo>
                <a:lnTo>
                  <a:pt x="78547" y="60576"/>
                </a:lnTo>
                <a:cubicBezTo>
                  <a:pt x="84312" y="60576"/>
                  <a:pt x="89357" y="58778"/>
                  <a:pt x="92960" y="54464"/>
                </a:cubicBezTo>
                <a:lnTo>
                  <a:pt x="131873" y="15637"/>
                </a:lnTo>
                <a:cubicBezTo>
                  <a:pt x="134936" y="12581"/>
                  <a:pt x="139260" y="11053"/>
                  <a:pt x="143583" y="11053"/>
                </a:cubicBezTo>
                <a:close/>
                <a:moveTo>
                  <a:pt x="58558" y="8944"/>
                </a:moveTo>
                <a:cubicBezTo>
                  <a:pt x="49551" y="8944"/>
                  <a:pt x="41624" y="16098"/>
                  <a:pt x="41624" y="25400"/>
                </a:cubicBezTo>
                <a:cubicBezTo>
                  <a:pt x="41624" y="34344"/>
                  <a:pt x="49551" y="41498"/>
                  <a:pt x="58558" y="41498"/>
                </a:cubicBezTo>
                <a:cubicBezTo>
                  <a:pt x="67565" y="41498"/>
                  <a:pt x="74770" y="34344"/>
                  <a:pt x="74770" y="25400"/>
                </a:cubicBezTo>
                <a:cubicBezTo>
                  <a:pt x="74770" y="16098"/>
                  <a:pt x="67565" y="8944"/>
                  <a:pt x="58558" y="8944"/>
                </a:cubicBezTo>
                <a:close/>
                <a:moveTo>
                  <a:pt x="58558" y="0"/>
                </a:moveTo>
                <a:cubicBezTo>
                  <a:pt x="72609" y="0"/>
                  <a:pt x="83777" y="11090"/>
                  <a:pt x="83777" y="25400"/>
                </a:cubicBezTo>
                <a:cubicBezTo>
                  <a:pt x="83777" y="39352"/>
                  <a:pt x="72609" y="50442"/>
                  <a:pt x="58558" y="50442"/>
                </a:cubicBezTo>
                <a:cubicBezTo>
                  <a:pt x="44507" y="50442"/>
                  <a:pt x="33338" y="39352"/>
                  <a:pt x="33338" y="25400"/>
                </a:cubicBezTo>
                <a:cubicBezTo>
                  <a:pt x="33338" y="11090"/>
                  <a:pt x="44507" y="0"/>
                  <a:pt x="58558"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95" name="Freeform 45">
            <a:extLst>
              <a:ext uri="{FF2B5EF4-FFF2-40B4-BE49-F238E27FC236}">
                <a16:creationId xmlns:a16="http://schemas.microsoft.com/office/drawing/2014/main" id="{66E9D8A7-0FEC-C64C-B2EE-3D46B1629B09}"/>
              </a:ext>
            </a:extLst>
          </p:cNvPr>
          <p:cNvSpPr>
            <a:spLocks noChangeAspect="1" noChangeArrowheads="1"/>
          </p:cNvSpPr>
          <p:nvPr/>
        </p:nvSpPr>
        <p:spPr bwMode="auto">
          <a:xfrm>
            <a:off x="7913622" y="3324059"/>
            <a:ext cx="528638" cy="529431"/>
          </a:xfrm>
          <a:custGeom>
            <a:avLst/>
            <a:gdLst>
              <a:gd name="T0" fmla="*/ 2147483646 w 811"/>
              <a:gd name="T1" fmla="*/ 2147483646 h 811"/>
              <a:gd name="T2" fmla="*/ 2147483646 w 811"/>
              <a:gd name="T3" fmla="*/ 2147483646 h 811"/>
              <a:gd name="T4" fmla="*/ 2147483646 w 811"/>
              <a:gd name="T5" fmla="*/ 2147483646 h 811"/>
              <a:gd name="T6" fmla="*/ 2147483646 w 811"/>
              <a:gd name="T7" fmla="*/ 2147483646 h 811"/>
              <a:gd name="T8" fmla="*/ 2147483646 w 811"/>
              <a:gd name="T9" fmla="*/ 2147483646 h 811"/>
              <a:gd name="T10" fmla="*/ 2147483646 w 811"/>
              <a:gd name="T11" fmla="*/ 2147483646 h 811"/>
              <a:gd name="T12" fmla="*/ 2147483646 w 811"/>
              <a:gd name="T13" fmla="*/ 2147483646 h 811"/>
              <a:gd name="T14" fmla="*/ 2147483646 w 811"/>
              <a:gd name="T15" fmla="*/ 2147483646 h 811"/>
              <a:gd name="T16" fmla="*/ 2147483646 w 811"/>
              <a:gd name="T17" fmla="*/ 2147483646 h 811"/>
              <a:gd name="T18" fmla="*/ 2147483646 w 811"/>
              <a:gd name="T19" fmla="*/ 2147483646 h 811"/>
              <a:gd name="T20" fmla="*/ 2147483646 w 811"/>
              <a:gd name="T21" fmla="*/ 2147483646 h 811"/>
              <a:gd name="T22" fmla="*/ 2147483646 w 811"/>
              <a:gd name="T23" fmla="*/ 2147483646 h 811"/>
              <a:gd name="T24" fmla="*/ 2147483646 w 811"/>
              <a:gd name="T25" fmla="*/ 2147483646 h 811"/>
              <a:gd name="T26" fmla="*/ 2147483646 w 811"/>
              <a:gd name="T27" fmla="*/ 2147483646 h 811"/>
              <a:gd name="T28" fmla="*/ 2147483646 w 811"/>
              <a:gd name="T29" fmla="*/ 2147483646 h 811"/>
              <a:gd name="T30" fmla="*/ 2147483646 w 811"/>
              <a:gd name="T31" fmla="*/ 2147483646 h 811"/>
              <a:gd name="T32" fmla="*/ 2147483646 w 811"/>
              <a:gd name="T33" fmla="*/ 2147483646 h 811"/>
              <a:gd name="T34" fmla="*/ 2147483646 w 811"/>
              <a:gd name="T35" fmla="*/ 2147483646 h 811"/>
              <a:gd name="T36" fmla="*/ 2147483646 w 811"/>
              <a:gd name="T37" fmla="*/ 2147483646 h 811"/>
              <a:gd name="T38" fmla="*/ 2147483646 w 811"/>
              <a:gd name="T39" fmla="*/ 2147483646 h 811"/>
              <a:gd name="T40" fmla="*/ 2147483646 w 811"/>
              <a:gd name="T41" fmla="*/ 2147483646 h 811"/>
              <a:gd name="T42" fmla="*/ 2147483646 w 811"/>
              <a:gd name="T43" fmla="*/ 2147483646 h 811"/>
              <a:gd name="T44" fmla="*/ 2147483646 w 811"/>
              <a:gd name="T45" fmla="*/ 2147483646 h 811"/>
              <a:gd name="T46" fmla="*/ 2147483646 w 811"/>
              <a:gd name="T47" fmla="*/ 2147483646 h 811"/>
              <a:gd name="T48" fmla="*/ 2147483646 w 811"/>
              <a:gd name="T49" fmla="*/ 2147483646 h 811"/>
              <a:gd name="T50" fmla="*/ 2147483646 w 811"/>
              <a:gd name="T51" fmla="*/ 2147483646 h 811"/>
              <a:gd name="T52" fmla="*/ 2147483646 w 811"/>
              <a:gd name="T53" fmla="*/ 2147483646 h 811"/>
              <a:gd name="T54" fmla="*/ 2147483646 w 811"/>
              <a:gd name="T55" fmla="*/ 2147483646 h 811"/>
              <a:gd name="T56" fmla="*/ 2147483646 w 811"/>
              <a:gd name="T57" fmla="*/ 2147483646 h 811"/>
              <a:gd name="T58" fmla="*/ 2147483646 w 811"/>
              <a:gd name="T59" fmla="*/ 2147483646 h 811"/>
              <a:gd name="T60" fmla="*/ 2147483646 w 811"/>
              <a:gd name="T61" fmla="*/ 2147483646 h 811"/>
              <a:gd name="T62" fmla="*/ 2147483646 w 811"/>
              <a:gd name="T63" fmla="*/ 2147483646 h 811"/>
              <a:gd name="T64" fmla="*/ 2147483646 w 811"/>
              <a:gd name="T65" fmla="*/ 2147483646 h 811"/>
              <a:gd name="T66" fmla="*/ 2147483646 w 811"/>
              <a:gd name="T67" fmla="*/ 2147483646 h 811"/>
              <a:gd name="T68" fmla="*/ 2147483646 w 811"/>
              <a:gd name="T69" fmla="*/ 2147483646 h 811"/>
              <a:gd name="T70" fmla="*/ 2147483646 w 811"/>
              <a:gd name="T71" fmla="*/ 2147483646 h 811"/>
              <a:gd name="T72" fmla="*/ 2147483646 w 811"/>
              <a:gd name="T73" fmla="*/ 2147483646 h 811"/>
              <a:gd name="T74" fmla="*/ 2147483646 w 811"/>
              <a:gd name="T75" fmla="*/ 2147483646 h 811"/>
              <a:gd name="T76" fmla="*/ 2147483646 w 811"/>
              <a:gd name="T77" fmla="*/ 2147483646 h 811"/>
              <a:gd name="T78" fmla="*/ 2147483646 w 811"/>
              <a:gd name="T79" fmla="*/ 2147483646 h 811"/>
              <a:gd name="T80" fmla="*/ 2147483646 w 811"/>
              <a:gd name="T81" fmla="*/ 2147483646 h 811"/>
              <a:gd name="T82" fmla="*/ 2147483646 w 811"/>
              <a:gd name="T83" fmla="*/ 2147483646 h 811"/>
              <a:gd name="T84" fmla="*/ 2147483646 w 811"/>
              <a:gd name="T85" fmla="*/ 2147483646 h 811"/>
              <a:gd name="T86" fmla="*/ 2147483646 w 811"/>
              <a:gd name="T87" fmla="*/ 2147483646 h 811"/>
              <a:gd name="T88" fmla="*/ 2147483646 w 811"/>
              <a:gd name="T89" fmla="*/ 2147483646 h 811"/>
              <a:gd name="T90" fmla="*/ 2147483646 w 811"/>
              <a:gd name="T91" fmla="*/ 2147483646 h 811"/>
              <a:gd name="T92" fmla="*/ 2147483646 w 811"/>
              <a:gd name="T93" fmla="*/ 2147483646 h 811"/>
              <a:gd name="T94" fmla="*/ 2147483646 w 811"/>
              <a:gd name="T95" fmla="*/ 2147483646 h 811"/>
              <a:gd name="T96" fmla="*/ 2147483646 w 811"/>
              <a:gd name="T97" fmla="*/ 2147483646 h 811"/>
              <a:gd name="T98" fmla="*/ 2147483646 w 811"/>
              <a:gd name="T99" fmla="*/ 2147483646 h 811"/>
              <a:gd name="T100" fmla="*/ 0 w 811"/>
              <a:gd name="T101" fmla="*/ 2147483646 h 811"/>
              <a:gd name="T102" fmla="*/ 2147483646 w 811"/>
              <a:gd name="T103" fmla="*/ 2147483646 h 811"/>
              <a:gd name="T104" fmla="*/ 2147483646 w 811"/>
              <a:gd name="T105" fmla="*/ 2147483646 h 8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11" h="811">
                <a:moveTo>
                  <a:pt x="784" y="393"/>
                </a:moveTo>
                <a:lnTo>
                  <a:pt x="686" y="393"/>
                </a:lnTo>
                <a:cubicBezTo>
                  <a:pt x="684" y="342"/>
                  <a:pt x="668" y="295"/>
                  <a:pt x="642" y="254"/>
                </a:cubicBezTo>
                <a:lnTo>
                  <a:pt x="666" y="254"/>
                </a:lnTo>
                <a:cubicBezTo>
                  <a:pt x="669" y="254"/>
                  <a:pt x="673" y="253"/>
                  <a:pt x="675" y="251"/>
                </a:cubicBezTo>
                <a:lnTo>
                  <a:pt x="724" y="201"/>
                </a:lnTo>
                <a:cubicBezTo>
                  <a:pt x="760" y="257"/>
                  <a:pt x="782" y="323"/>
                  <a:pt x="784" y="393"/>
                </a:cubicBezTo>
                <a:close/>
                <a:moveTo>
                  <a:pt x="417" y="785"/>
                </a:moveTo>
                <a:lnTo>
                  <a:pt x="417" y="686"/>
                </a:lnTo>
                <a:cubicBezTo>
                  <a:pt x="563" y="681"/>
                  <a:pt x="680" y="563"/>
                  <a:pt x="686" y="418"/>
                </a:cubicBezTo>
                <a:lnTo>
                  <a:pt x="784" y="418"/>
                </a:lnTo>
                <a:cubicBezTo>
                  <a:pt x="778" y="618"/>
                  <a:pt x="617" y="779"/>
                  <a:pt x="417" y="785"/>
                </a:cubicBezTo>
                <a:close/>
                <a:moveTo>
                  <a:pt x="25" y="418"/>
                </a:moveTo>
                <a:lnTo>
                  <a:pt x="123" y="418"/>
                </a:lnTo>
                <a:cubicBezTo>
                  <a:pt x="130" y="563"/>
                  <a:pt x="247" y="681"/>
                  <a:pt x="393" y="686"/>
                </a:cubicBezTo>
                <a:lnTo>
                  <a:pt x="393" y="785"/>
                </a:lnTo>
                <a:cubicBezTo>
                  <a:pt x="193" y="779"/>
                  <a:pt x="31" y="618"/>
                  <a:pt x="25" y="418"/>
                </a:cubicBezTo>
                <a:close/>
                <a:moveTo>
                  <a:pt x="393" y="26"/>
                </a:moveTo>
                <a:lnTo>
                  <a:pt x="393" y="124"/>
                </a:lnTo>
                <a:cubicBezTo>
                  <a:pt x="247" y="131"/>
                  <a:pt x="130" y="248"/>
                  <a:pt x="123" y="393"/>
                </a:cubicBezTo>
                <a:lnTo>
                  <a:pt x="25" y="393"/>
                </a:lnTo>
                <a:cubicBezTo>
                  <a:pt x="31" y="194"/>
                  <a:pt x="193" y="32"/>
                  <a:pt x="393" y="26"/>
                </a:cubicBezTo>
                <a:close/>
                <a:moveTo>
                  <a:pt x="559" y="135"/>
                </a:moveTo>
                <a:lnTo>
                  <a:pt x="559" y="135"/>
                </a:lnTo>
                <a:cubicBezTo>
                  <a:pt x="557" y="138"/>
                  <a:pt x="556" y="141"/>
                  <a:pt x="556" y="144"/>
                </a:cubicBezTo>
                <a:lnTo>
                  <a:pt x="556" y="168"/>
                </a:lnTo>
                <a:cubicBezTo>
                  <a:pt x="515" y="143"/>
                  <a:pt x="468" y="126"/>
                  <a:pt x="417" y="124"/>
                </a:cubicBezTo>
                <a:lnTo>
                  <a:pt x="417" y="26"/>
                </a:lnTo>
                <a:cubicBezTo>
                  <a:pt x="488" y="29"/>
                  <a:pt x="553" y="50"/>
                  <a:pt x="609" y="85"/>
                </a:cubicBezTo>
                <a:lnTo>
                  <a:pt x="559" y="135"/>
                </a:lnTo>
                <a:close/>
                <a:moveTo>
                  <a:pt x="563" y="393"/>
                </a:moveTo>
                <a:lnTo>
                  <a:pt x="563" y="393"/>
                </a:lnTo>
                <a:cubicBezTo>
                  <a:pt x="560" y="359"/>
                  <a:pt x="547" y="327"/>
                  <a:pt x="525" y="302"/>
                </a:cubicBezTo>
                <a:lnTo>
                  <a:pt x="573" y="254"/>
                </a:lnTo>
                <a:lnTo>
                  <a:pt x="612" y="254"/>
                </a:lnTo>
                <a:cubicBezTo>
                  <a:pt x="641" y="294"/>
                  <a:pt x="659" y="342"/>
                  <a:pt x="661" y="393"/>
                </a:cubicBezTo>
                <a:lnTo>
                  <a:pt x="563" y="393"/>
                </a:lnTo>
                <a:close/>
                <a:moveTo>
                  <a:pt x="417" y="564"/>
                </a:moveTo>
                <a:lnTo>
                  <a:pt x="417" y="564"/>
                </a:lnTo>
                <a:cubicBezTo>
                  <a:pt x="495" y="558"/>
                  <a:pt x="558" y="496"/>
                  <a:pt x="563" y="418"/>
                </a:cubicBezTo>
                <a:lnTo>
                  <a:pt x="661" y="418"/>
                </a:lnTo>
                <a:cubicBezTo>
                  <a:pt x="655" y="550"/>
                  <a:pt x="549" y="656"/>
                  <a:pt x="417" y="662"/>
                </a:cubicBezTo>
                <a:lnTo>
                  <a:pt x="417" y="564"/>
                </a:lnTo>
                <a:close/>
                <a:moveTo>
                  <a:pt x="246" y="418"/>
                </a:moveTo>
                <a:lnTo>
                  <a:pt x="246" y="418"/>
                </a:lnTo>
                <a:cubicBezTo>
                  <a:pt x="252" y="496"/>
                  <a:pt x="314" y="558"/>
                  <a:pt x="393" y="564"/>
                </a:cubicBezTo>
                <a:lnTo>
                  <a:pt x="393" y="662"/>
                </a:lnTo>
                <a:cubicBezTo>
                  <a:pt x="260" y="656"/>
                  <a:pt x="154" y="550"/>
                  <a:pt x="148" y="418"/>
                </a:cubicBezTo>
                <a:lnTo>
                  <a:pt x="246" y="418"/>
                </a:lnTo>
                <a:close/>
                <a:moveTo>
                  <a:pt x="393" y="246"/>
                </a:moveTo>
                <a:lnTo>
                  <a:pt x="393" y="246"/>
                </a:lnTo>
                <a:cubicBezTo>
                  <a:pt x="314" y="253"/>
                  <a:pt x="252" y="315"/>
                  <a:pt x="246" y="393"/>
                </a:cubicBezTo>
                <a:lnTo>
                  <a:pt x="148" y="393"/>
                </a:lnTo>
                <a:cubicBezTo>
                  <a:pt x="154" y="261"/>
                  <a:pt x="260" y="155"/>
                  <a:pt x="393" y="149"/>
                </a:cubicBezTo>
                <a:lnTo>
                  <a:pt x="393" y="246"/>
                </a:lnTo>
                <a:close/>
                <a:moveTo>
                  <a:pt x="508" y="285"/>
                </a:moveTo>
                <a:lnTo>
                  <a:pt x="508" y="285"/>
                </a:lnTo>
                <a:cubicBezTo>
                  <a:pt x="483" y="263"/>
                  <a:pt x="452" y="249"/>
                  <a:pt x="417" y="246"/>
                </a:cubicBezTo>
                <a:lnTo>
                  <a:pt x="417" y="148"/>
                </a:lnTo>
                <a:cubicBezTo>
                  <a:pt x="469" y="151"/>
                  <a:pt x="516" y="169"/>
                  <a:pt x="556" y="198"/>
                </a:cubicBezTo>
                <a:lnTo>
                  <a:pt x="556" y="237"/>
                </a:lnTo>
                <a:lnTo>
                  <a:pt x="508" y="285"/>
                </a:lnTo>
                <a:close/>
                <a:moveTo>
                  <a:pt x="503" y="418"/>
                </a:moveTo>
                <a:lnTo>
                  <a:pt x="539" y="418"/>
                </a:lnTo>
                <a:cubicBezTo>
                  <a:pt x="533" y="482"/>
                  <a:pt x="481" y="534"/>
                  <a:pt x="417" y="540"/>
                </a:cubicBezTo>
                <a:lnTo>
                  <a:pt x="417" y="504"/>
                </a:lnTo>
                <a:cubicBezTo>
                  <a:pt x="417" y="497"/>
                  <a:pt x="411" y="491"/>
                  <a:pt x="405" y="491"/>
                </a:cubicBezTo>
                <a:cubicBezTo>
                  <a:pt x="398" y="491"/>
                  <a:pt x="393" y="497"/>
                  <a:pt x="393" y="504"/>
                </a:cubicBezTo>
                <a:lnTo>
                  <a:pt x="393" y="540"/>
                </a:lnTo>
                <a:cubicBezTo>
                  <a:pt x="328" y="534"/>
                  <a:pt x="276" y="482"/>
                  <a:pt x="270" y="418"/>
                </a:cubicBezTo>
                <a:lnTo>
                  <a:pt x="307" y="418"/>
                </a:lnTo>
                <a:cubicBezTo>
                  <a:pt x="313" y="418"/>
                  <a:pt x="319" y="412"/>
                  <a:pt x="319" y="406"/>
                </a:cubicBezTo>
                <a:cubicBezTo>
                  <a:pt x="319" y="399"/>
                  <a:pt x="313" y="393"/>
                  <a:pt x="307" y="393"/>
                </a:cubicBezTo>
                <a:lnTo>
                  <a:pt x="270" y="393"/>
                </a:lnTo>
                <a:cubicBezTo>
                  <a:pt x="276" y="329"/>
                  <a:pt x="328" y="277"/>
                  <a:pt x="393" y="271"/>
                </a:cubicBezTo>
                <a:lnTo>
                  <a:pt x="393" y="308"/>
                </a:lnTo>
                <a:cubicBezTo>
                  <a:pt x="393" y="314"/>
                  <a:pt x="398" y="320"/>
                  <a:pt x="405" y="320"/>
                </a:cubicBezTo>
                <a:cubicBezTo>
                  <a:pt x="411" y="320"/>
                  <a:pt x="417" y="314"/>
                  <a:pt x="417" y="308"/>
                </a:cubicBezTo>
                <a:lnTo>
                  <a:pt x="417" y="271"/>
                </a:lnTo>
                <a:cubicBezTo>
                  <a:pt x="445" y="274"/>
                  <a:pt x="471" y="285"/>
                  <a:pt x="490" y="302"/>
                </a:cubicBezTo>
                <a:lnTo>
                  <a:pt x="396" y="397"/>
                </a:lnTo>
                <a:cubicBezTo>
                  <a:pt x="391" y="401"/>
                  <a:pt x="391" y="409"/>
                  <a:pt x="396" y="414"/>
                </a:cubicBezTo>
                <a:cubicBezTo>
                  <a:pt x="398" y="416"/>
                  <a:pt x="401" y="418"/>
                  <a:pt x="405" y="418"/>
                </a:cubicBezTo>
                <a:cubicBezTo>
                  <a:pt x="408" y="418"/>
                  <a:pt x="411" y="416"/>
                  <a:pt x="413" y="414"/>
                </a:cubicBezTo>
                <a:lnTo>
                  <a:pt x="508" y="319"/>
                </a:lnTo>
                <a:cubicBezTo>
                  <a:pt x="525" y="340"/>
                  <a:pt x="536" y="365"/>
                  <a:pt x="539" y="393"/>
                </a:cubicBezTo>
                <a:lnTo>
                  <a:pt x="503" y="393"/>
                </a:lnTo>
                <a:cubicBezTo>
                  <a:pt x="496" y="393"/>
                  <a:pt x="490" y="399"/>
                  <a:pt x="490" y="406"/>
                </a:cubicBezTo>
                <a:cubicBezTo>
                  <a:pt x="490" y="412"/>
                  <a:pt x="496" y="418"/>
                  <a:pt x="503" y="418"/>
                </a:cubicBezTo>
                <a:close/>
                <a:moveTo>
                  <a:pt x="687" y="43"/>
                </a:moveTo>
                <a:lnTo>
                  <a:pt x="687" y="112"/>
                </a:lnTo>
                <a:cubicBezTo>
                  <a:pt x="687" y="118"/>
                  <a:pt x="692" y="124"/>
                  <a:pt x="699" y="124"/>
                </a:cubicBezTo>
                <a:lnTo>
                  <a:pt x="767" y="124"/>
                </a:lnTo>
                <a:lnTo>
                  <a:pt x="661" y="230"/>
                </a:lnTo>
                <a:lnTo>
                  <a:pt x="580" y="230"/>
                </a:lnTo>
                <a:lnTo>
                  <a:pt x="580" y="149"/>
                </a:lnTo>
                <a:lnTo>
                  <a:pt x="687" y="43"/>
                </a:lnTo>
                <a:close/>
                <a:moveTo>
                  <a:pt x="805" y="120"/>
                </a:moveTo>
                <a:lnTo>
                  <a:pt x="805" y="120"/>
                </a:lnTo>
                <a:cubicBezTo>
                  <a:pt x="809" y="117"/>
                  <a:pt x="810" y="112"/>
                  <a:pt x="808" y="107"/>
                </a:cubicBezTo>
                <a:cubicBezTo>
                  <a:pt x="806" y="102"/>
                  <a:pt x="802" y="99"/>
                  <a:pt x="797" y="99"/>
                </a:cubicBezTo>
                <a:lnTo>
                  <a:pt x="729" y="99"/>
                </a:lnTo>
                <a:lnTo>
                  <a:pt x="805" y="22"/>
                </a:lnTo>
                <a:cubicBezTo>
                  <a:pt x="810" y="17"/>
                  <a:pt x="810" y="9"/>
                  <a:pt x="805" y="4"/>
                </a:cubicBezTo>
                <a:cubicBezTo>
                  <a:pt x="801" y="0"/>
                  <a:pt x="793" y="0"/>
                  <a:pt x="788" y="4"/>
                </a:cubicBezTo>
                <a:lnTo>
                  <a:pt x="711" y="82"/>
                </a:lnTo>
                <a:lnTo>
                  <a:pt x="711" y="13"/>
                </a:lnTo>
                <a:cubicBezTo>
                  <a:pt x="711" y="9"/>
                  <a:pt x="708" y="4"/>
                  <a:pt x="703" y="2"/>
                </a:cubicBezTo>
                <a:cubicBezTo>
                  <a:pt x="699" y="0"/>
                  <a:pt x="694" y="1"/>
                  <a:pt x="690" y="4"/>
                </a:cubicBezTo>
                <a:lnTo>
                  <a:pt x="627" y="68"/>
                </a:lnTo>
                <a:cubicBezTo>
                  <a:pt x="563" y="26"/>
                  <a:pt x="486" y="1"/>
                  <a:pt x="405" y="1"/>
                </a:cubicBezTo>
                <a:cubicBezTo>
                  <a:pt x="182" y="1"/>
                  <a:pt x="0" y="183"/>
                  <a:pt x="0" y="406"/>
                </a:cubicBezTo>
                <a:cubicBezTo>
                  <a:pt x="0" y="628"/>
                  <a:pt x="182" y="810"/>
                  <a:pt x="405" y="810"/>
                </a:cubicBezTo>
                <a:cubicBezTo>
                  <a:pt x="627" y="810"/>
                  <a:pt x="809" y="628"/>
                  <a:pt x="809" y="406"/>
                </a:cubicBezTo>
                <a:cubicBezTo>
                  <a:pt x="809" y="323"/>
                  <a:pt x="784" y="247"/>
                  <a:pt x="742" y="184"/>
                </a:cubicBezTo>
                <a:lnTo>
                  <a:pt x="805" y="120"/>
                </a:lnTo>
                <a:close/>
              </a:path>
            </a:pathLst>
          </a:custGeom>
          <a:solidFill>
            <a:schemeClr val="bg1"/>
          </a:solidFill>
          <a:ln>
            <a:noFill/>
          </a:ln>
          <a:effectLst/>
        </p:spPr>
        <p:txBody>
          <a:bodyPr wrap="none" anchor="ctr"/>
          <a:lstStyle/>
          <a:p>
            <a:endParaRPr lang="en-US" sz="900" dirty="0">
              <a:latin typeface="Lato Light" panose="020F0502020204030203" pitchFamily="34" charset="0"/>
            </a:endParaRPr>
          </a:p>
        </p:txBody>
      </p:sp>
      <p:sp>
        <p:nvSpPr>
          <p:cNvPr id="96" name="Freeform 1020">
            <a:extLst>
              <a:ext uri="{FF2B5EF4-FFF2-40B4-BE49-F238E27FC236}">
                <a16:creationId xmlns:a16="http://schemas.microsoft.com/office/drawing/2014/main" id="{AB5B17B9-026B-8642-86BA-F68B4025C924}"/>
              </a:ext>
            </a:extLst>
          </p:cNvPr>
          <p:cNvSpPr>
            <a:spLocks noChangeAspect="1" noChangeArrowheads="1"/>
          </p:cNvSpPr>
          <p:nvPr/>
        </p:nvSpPr>
        <p:spPr bwMode="auto">
          <a:xfrm>
            <a:off x="5841976" y="3322074"/>
            <a:ext cx="533400" cy="533400"/>
          </a:xfrm>
          <a:custGeom>
            <a:avLst/>
            <a:gdLst>
              <a:gd name="T0" fmla="*/ 85474451 w 293328"/>
              <a:gd name="T1" fmla="*/ 124201846 h 293329"/>
              <a:gd name="T2" fmla="*/ 3778320 w 293328"/>
              <a:gd name="T3" fmla="*/ 102219194 h 293329"/>
              <a:gd name="T4" fmla="*/ 121049923 w 293328"/>
              <a:gd name="T5" fmla="*/ 111326137 h 293329"/>
              <a:gd name="T6" fmla="*/ 3778320 w 293328"/>
              <a:gd name="T7" fmla="*/ 102219194 h 293329"/>
              <a:gd name="T8" fmla="*/ 71726361 w 293328"/>
              <a:gd name="T9" fmla="*/ 78335768 h 293329"/>
              <a:gd name="T10" fmla="*/ 93698092 w 293328"/>
              <a:gd name="T11" fmla="*/ 78335768 h 293329"/>
              <a:gd name="T12" fmla="*/ 95110857 w 293328"/>
              <a:gd name="T13" fmla="*/ 70993837 h 293329"/>
              <a:gd name="T14" fmla="*/ 95581508 w 293328"/>
              <a:gd name="T15" fmla="*/ 89985905 h 293329"/>
              <a:gd name="T16" fmla="*/ 67959254 w 293328"/>
              <a:gd name="T17" fmla="*/ 78335768 h 293329"/>
              <a:gd name="T18" fmla="*/ 34461138 w 293328"/>
              <a:gd name="T19" fmla="*/ 70675192 h 293329"/>
              <a:gd name="T20" fmla="*/ 32891973 w 293328"/>
              <a:gd name="T21" fmla="*/ 85996548 h 293329"/>
              <a:gd name="T22" fmla="*/ 53294304 w 293328"/>
              <a:gd name="T23" fmla="*/ 73547525 h 293329"/>
              <a:gd name="T24" fmla="*/ 58787775 w 293328"/>
              <a:gd name="T25" fmla="*/ 78335768 h 293329"/>
              <a:gd name="T26" fmla="*/ 31008234 w 293328"/>
              <a:gd name="T27" fmla="*/ 89985905 h 293329"/>
              <a:gd name="T28" fmla="*/ 31793207 w 293328"/>
              <a:gd name="T29" fmla="*/ 70993837 h 293329"/>
              <a:gd name="T30" fmla="*/ 78746641 w 293328"/>
              <a:gd name="T31" fmla="*/ 62408809 h 293329"/>
              <a:gd name="T32" fmla="*/ 83061364 w 293328"/>
              <a:gd name="T33" fmla="*/ 57940157 h 293329"/>
              <a:gd name="T34" fmla="*/ 44381591 w 293328"/>
              <a:gd name="T35" fmla="*/ 66877349 h 293329"/>
              <a:gd name="T36" fmla="*/ 83061364 w 293328"/>
              <a:gd name="T37" fmla="*/ 54087441 h 293329"/>
              <a:gd name="T38" fmla="*/ 74893516 w 293328"/>
              <a:gd name="T39" fmla="*/ 62408809 h 293329"/>
              <a:gd name="T40" fmla="*/ 52548940 w 293328"/>
              <a:gd name="T41" fmla="*/ 62408809 h 293329"/>
              <a:gd name="T42" fmla="*/ 44381591 w 293328"/>
              <a:gd name="T43" fmla="*/ 54087441 h 293329"/>
              <a:gd name="T44" fmla="*/ 71726361 w 293328"/>
              <a:gd name="T45" fmla="*/ 34116309 h 293329"/>
              <a:gd name="T46" fmla="*/ 93698092 w 293328"/>
              <a:gd name="T47" fmla="*/ 34116309 h 293329"/>
              <a:gd name="T48" fmla="*/ 95110857 w 293328"/>
              <a:gd name="T49" fmla="*/ 26615194 h 293329"/>
              <a:gd name="T50" fmla="*/ 95581508 w 293328"/>
              <a:gd name="T51" fmla="*/ 45606589 h 293329"/>
              <a:gd name="T52" fmla="*/ 67959254 w 293328"/>
              <a:gd name="T53" fmla="*/ 34116309 h 293329"/>
              <a:gd name="T54" fmla="*/ 34461138 w 293328"/>
              <a:gd name="T55" fmla="*/ 26295949 h 293329"/>
              <a:gd name="T56" fmla="*/ 32891973 w 293328"/>
              <a:gd name="T57" fmla="*/ 41617468 h 293329"/>
              <a:gd name="T58" fmla="*/ 53294304 w 293328"/>
              <a:gd name="T59" fmla="*/ 29168267 h 293329"/>
              <a:gd name="T60" fmla="*/ 58787775 w 293328"/>
              <a:gd name="T61" fmla="*/ 34116309 h 293329"/>
              <a:gd name="T62" fmla="*/ 31008234 w 293328"/>
              <a:gd name="T63" fmla="*/ 45606589 h 293329"/>
              <a:gd name="T64" fmla="*/ 31793207 w 293328"/>
              <a:gd name="T65" fmla="*/ 26615194 h 293329"/>
              <a:gd name="T66" fmla="*/ 110188614 w 293328"/>
              <a:gd name="T67" fmla="*/ 98451202 h 293329"/>
              <a:gd name="T68" fmla="*/ 121049923 w 293328"/>
              <a:gd name="T69" fmla="*/ 19471217 h 293329"/>
              <a:gd name="T70" fmla="*/ 3778320 w 293328"/>
              <a:gd name="T71" fmla="*/ 22768212 h 293329"/>
              <a:gd name="T72" fmla="*/ 17945078 w 293328"/>
              <a:gd name="T73" fmla="*/ 19471217 h 293329"/>
              <a:gd name="T74" fmla="*/ 78746641 w 293328"/>
              <a:gd name="T75" fmla="*/ 18989436 h 293329"/>
              <a:gd name="T76" fmla="*/ 83061364 w 293328"/>
              <a:gd name="T77" fmla="*/ 14377190 h 293329"/>
              <a:gd name="T78" fmla="*/ 44381591 w 293328"/>
              <a:gd name="T79" fmla="*/ 23601689 h 293329"/>
              <a:gd name="T80" fmla="*/ 83061364 w 293328"/>
              <a:gd name="T81" fmla="*/ 10401063 h 293329"/>
              <a:gd name="T82" fmla="*/ 74893516 w 293328"/>
              <a:gd name="T83" fmla="*/ 18989436 h 293329"/>
              <a:gd name="T84" fmla="*/ 52548940 w 293328"/>
              <a:gd name="T85" fmla="*/ 18989436 h 293329"/>
              <a:gd name="T86" fmla="*/ 44381591 w 293328"/>
              <a:gd name="T87" fmla="*/ 10401063 h 293329"/>
              <a:gd name="T88" fmla="*/ 106253523 w 293328"/>
              <a:gd name="T89" fmla="*/ 98451202 h 293329"/>
              <a:gd name="T90" fmla="*/ 19990681 w 293328"/>
              <a:gd name="T91" fmla="*/ 0 h 293329"/>
              <a:gd name="T92" fmla="*/ 110188614 w 293328"/>
              <a:gd name="T93" fmla="*/ 15545896 h 293329"/>
              <a:gd name="T94" fmla="*/ 128133161 w 293328"/>
              <a:gd name="T95" fmla="*/ 108028786 h 293329"/>
              <a:gd name="T96" fmla="*/ 89252767 w 293328"/>
              <a:gd name="T97" fmla="*/ 124201846 h 293329"/>
              <a:gd name="T98" fmla="*/ 102947275 w 293328"/>
              <a:gd name="T99" fmla="*/ 128127419 h 293329"/>
              <a:gd name="T100" fmla="*/ 25185853 w 293328"/>
              <a:gd name="T101" fmla="*/ 124201846 h 293329"/>
              <a:gd name="T102" fmla="*/ 7083633 w 293328"/>
              <a:gd name="T103" fmla="*/ 115252161 h 293329"/>
              <a:gd name="T104" fmla="*/ 7083633 w 293328"/>
              <a:gd name="T105" fmla="*/ 15545896 h 293329"/>
              <a:gd name="T106" fmla="*/ 19990681 w 293328"/>
              <a:gd name="T107" fmla="*/ 0 h 2933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3328" h="293329">
                <a:moveTo>
                  <a:pt x="97656" y="263852"/>
                </a:moveTo>
                <a:lnTo>
                  <a:pt x="97656" y="284342"/>
                </a:lnTo>
                <a:lnTo>
                  <a:pt x="195672" y="284342"/>
                </a:lnTo>
                <a:lnTo>
                  <a:pt x="195672" y="263852"/>
                </a:lnTo>
                <a:lnTo>
                  <a:pt x="97656" y="263852"/>
                </a:lnTo>
                <a:close/>
                <a:moveTo>
                  <a:pt x="8648" y="234016"/>
                </a:moveTo>
                <a:lnTo>
                  <a:pt x="8648" y="247316"/>
                </a:lnTo>
                <a:cubicBezTo>
                  <a:pt x="8648" y="251271"/>
                  <a:pt x="11891" y="254865"/>
                  <a:pt x="16216" y="254865"/>
                </a:cubicBezTo>
                <a:lnTo>
                  <a:pt x="277112" y="254865"/>
                </a:lnTo>
                <a:cubicBezTo>
                  <a:pt x="281436" y="254865"/>
                  <a:pt x="284679" y="251271"/>
                  <a:pt x="284679" y="247316"/>
                </a:cubicBezTo>
                <a:lnTo>
                  <a:pt x="284679" y="234016"/>
                </a:lnTo>
                <a:lnTo>
                  <a:pt x="8648" y="234016"/>
                </a:lnTo>
                <a:close/>
                <a:moveTo>
                  <a:pt x="167791" y="161800"/>
                </a:moveTo>
                <a:cubicBezTo>
                  <a:pt x="169587" y="163261"/>
                  <a:pt x="169946" y="166550"/>
                  <a:pt x="168509" y="168376"/>
                </a:cubicBezTo>
                <a:cubicBezTo>
                  <a:pt x="165994" y="171299"/>
                  <a:pt x="164198" y="175319"/>
                  <a:pt x="164198" y="179338"/>
                </a:cubicBezTo>
                <a:lnTo>
                  <a:pt x="164198" y="196876"/>
                </a:lnTo>
                <a:lnTo>
                  <a:pt x="214497" y="196876"/>
                </a:lnTo>
                <a:lnTo>
                  <a:pt x="214497" y="179338"/>
                </a:lnTo>
                <a:cubicBezTo>
                  <a:pt x="214497" y="175319"/>
                  <a:pt x="213419" y="171299"/>
                  <a:pt x="210545" y="168376"/>
                </a:cubicBezTo>
                <a:cubicBezTo>
                  <a:pt x="209108" y="166550"/>
                  <a:pt x="209467" y="163261"/>
                  <a:pt x="211263" y="161800"/>
                </a:cubicBezTo>
                <a:cubicBezTo>
                  <a:pt x="213060" y="160338"/>
                  <a:pt x="215934" y="160338"/>
                  <a:pt x="217731" y="162530"/>
                </a:cubicBezTo>
                <a:cubicBezTo>
                  <a:pt x="221323" y="167280"/>
                  <a:pt x="223479" y="173492"/>
                  <a:pt x="223479" y="179338"/>
                </a:cubicBezTo>
                <a:lnTo>
                  <a:pt x="223479" y="201625"/>
                </a:lnTo>
                <a:cubicBezTo>
                  <a:pt x="223479" y="203818"/>
                  <a:pt x="221683" y="206010"/>
                  <a:pt x="218808" y="206010"/>
                </a:cubicBezTo>
                <a:lnTo>
                  <a:pt x="159887" y="206010"/>
                </a:lnTo>
                <a:cubicBezTo>
                  <a:pt x="157372" y="206010"/>
                  <a:pt x="155575" y="203818"/>
                  <a:pt x="155575" y="201625"/>
                </a:cubicBezTo>
                <a:lnTo>
                  <a:pt x="155575" y="179338"/>
                </a:lnTo>
                <a:cubicBezTo>
                  <a:pt x="155575" y="173492"/>
                  <a:pt x="157731" y="167280"/>
                  <a:pt x="161324" y="162530"/>
                </a:cubicBezTo>
                <a:cubicBezTo>
                  <a:pt x="163120" y="160338"/>
                  <a:pt x="165994" y="160338"/>
                  <a:pt x="167791" y="161800"/>
                </a:cubicBezTo>
                <a:close/>
                <a:moveTo>
                  <a:pt x="78890" y="161800"/>
                </a:moveTo>
                <a:cubicBezTo>
                  <a:pt x="80687" y="163261"/>
                  <a:pt x="81046" y="166550"/>
                  <a:pt x="79250" y="168376"/>
                </a:cubicBezTo>
                <a:cubicBezTo>
                  <a:pt x="76735" y="171299"/>
                  <a:pt x="75297" y="175319"/>
                  <a:pt x="75297" y="179338"/>
                </a:cubicBezTo>
                <a:lnTo>
                  <a:pt x="75297" y="196876"/>
                </a:lnTo>
                <a:lnTo>
                  <a:pt x="125956" y="196876"/>
                </a:lnTo>
                <a:lnTo>
                  <a:pt x="125956" y="179338"/>
                </a:lnTo>
                <a:cubicBezTo>
                  <a:pt x="125956" y="175319"/>
                  <a:pt x="124160" y="171299"/>
                  <a:pt x="122004" y="168376"/>
                </a:cubicBezTo>
                <a:cubicBezTo>
                  <a:pt x="120208" y="166550"/>
                  <a:pt x="120567" y="163261"/>
                  <a:pt x="122363" y="161800"/>
                </a:cubicBezTo>
                <a:cubicBezTo>
                  <a:pt x="124160" y="160338"/>
                  <a:pt x="127034" y="160338"/>
                  <a:pt x="128471" y="162530"/>
                </a:cubicBezTo>
                <a:cubicBezTo>
                  <a:pt x="132423" y="167280"/>
                  <a:pt x="134579" y="173492"/>
                  <a:pt x="134579" y="179338"/>
                </a:cubicBezTo>
                <a:lnTo>
                  <a:pt x="134579" y="201625"/>
                </a:lnTo>
                <a:cubicBezTo>
                  <a:pt x="134579" y="203818"/>
                  <a:pt x="132423" y="206010"/>
                  <a:pt x="130268" y="206010"/>
                </a:cubicBezTo>
                <a:lnTo>
                  <a:pt x="70986" y="206010"/>
                </a:lnTo>
                <a:cubicBezTo>
                  <a:pt x="68471" y="206010"/>
                  <a:pt x="66675" y="203818"/>
                  <a:pt x="66675" y="201625"/>
                </a:cubicBezTo>
                <a:lnTo>
                  <a:pt x="66675" y="179338"/>
                </a:lnTo>
                <a:cubicBezTo>
                  <a:pt x="66675" y="173492"/>
                  <a:pt x="68471" y="167280"/>
                  <a:pt x="72782" y="162530"/>
                </a:cubicBezTo>
                <a:cubicBezTo>
                  <a:pt x="74220" y="160338"/>
                  <a:pt x="76735" y="160338"/>
                  <a:pt x="78890" y="161800"/>
                </a:cubicBezTo>
                <a:close/>
                <a:moveTo>
                  <a:pt x="190147" y="132645"/>
                </a:moveTo>
                <a:cubicBezTo>
                  <a:pt x="184856" y="132645"/>
                  <a:pt x="180270" y="137231"/>
                  <a:pt x="180270" y="142875"/>
                </a:cubicBezTo>
                <a:cubicBezTo>
                  <a:pt x="180270" y="148520"/>
                  <a:pt x="184856" y="153106"/>
                  <a:pt x="190147" y="153106"/>
                </a:cubicBezTo>
                <a:cubicBezTo>
                  <a:pt x="195792" y="153106"/>
                  <a:pt x="200378" y="148520"/>
                  <a:pt x="200378" y="142875"/>
                </a:cubicBezTo>
                <a:cubicBezTo>
                  <a:pt x="200378" y="137231"/>
                  <a:pt x="195792" y="132645"/>
                  <a:pt x="190147" y="132645"/>
                </a:cubicBezTo>
                <a:close/>
                <a:moveTo>
                  <a:pt x="101600" y="132645"/>
                </a:moveTo>
                <a:cubicBezTo>
                  <a:pt x="95603" y="132645"/>
                  <a:pt x="91017" y="137231"/>
                  <a:pt x="91017" y="142875"/>
                </a:cubicBezTo>
                <a:cubicBezTo>
                  <a:pt x="91017" y="148520"/>
                  <a:pt x="95603" y="153106"/>
                  <a:pt x="101600" y="153106"/>
                </a:cubicBezTo>
                <a:cubicBezTo>
                  <a:pt x="106892" y="153106"/>
                  <a:pt x="111831" y="148520"/>
                  <a:pt x="111831" y="142875"/>
                </a:cubicBezTo>
                <a:cubicBezTo>
                  <a:pt x="111831" y="137231"/>
                  <a:pt x="106892" y="132645"/>
                  <a:pt x="101600" y="132645"/>
                </a:cubicBezTo>
                <a:close/>
                <a:moveTo>
                  <a:pt x="190147" y="123825"/>
                </a:moveTo>
                <a:cubicBezTo>
                  <a:pt x="200731" y="123825"/>
                  <a:pt x="209197" y="132645"/>
                  <a:pt x="209197" y="142875"/>
                </a:cubicBezTo>
                <a:cubicBezTo>
                  <a:pt x="209197" y="153106"/>
                  <a:pt x="200731" y="161572"/>
                  <a:pt x="190147" y="161572"/>
                </a:cubicBezTo>
                <a:cubicBezTo>
                  <a:pt x="179917" y="161572"/>
                  <a:pt x="171450" y="153106"/>
                  <a:pt x="171450" y="142875"/>
                </a:cubicBezTo>
                <a:cubicBezTo>
                  <a:pt x="171450" y="132645"/>
                  <a:pt x="179917" y="123825"/>
                  <a:pt x="190147" y="123825"/>
                </a:cubicBezTo>
                <a:close/>
                <a:moveTo>
                  <a:pt x="101600" y="123825"/>
                </a:moveTo>
                <a:cubicBezTo>
                  <a:pt x="111831" y="123825"/>
                  <a:pt x="120297" y="132645"/>
                  <a:pt x="120297" y="142875"/>
                </a:cubicBezTo>
                <a:cubicBezTo>
                  <a:pt x="120297" y="153106"/>
                  <a:pt x="111831" y="161572"/>
                  <a:pt x="101600" y="161572"/>
                </a:cubicBezTo>
                <a:cubicBezTo>
                  <a:pt x="91017" y="161572"/>
                  <a:pt x="82550" y="153106"/>
                  <a:pt x="82550" y="142875"/>
                </a:cubicBezTo>
                <a:cubicBezTo>
                  <a:pt x="82550" y="132645"/>
                  <a:pt x="91017" y="123825"/>
                  <a:pt x="101600" y="123825"/>
                </a:cubicBezTo>
                <a:close/>
                <a:moveTo>
                  <a:pt x="167791" y="60200"/>
                </a:moveTo>
                <a:cubicBezTo>
                  <a:pt x="169587" y="62027"/>
                  <a:pt x="169946" y="64584"/>
                  <a:pt x="168509" y="66776"/>
                </a:cubicBezTo>
                <a:cubicBezTo>
                  <a:pt x="165994" y="69699"/>
                  <a:pt x="164198" y="73719"/>
                  <a:pt x="164198" y="78103"/>
                </a:cubicBezTo>
                <a:lnTo>
                  <a:pt x="164198" y="95276"/>
                </a:lnTo>
                <a:lnTo>
                  <a:pt x="214497" y="95276"/>
                </a:lnTo>
                <a:lnTo>
                  <a:pt x="214497" y="78103"/>
                </a:lnTo>
                <a:cubicBezTo>
                  <a:pt x="214497" y="73719"/>
                  <a:pt x="213419" y="69699"/>
                  <a:pt x="210545" y="66776"/>
                </a:cubicBezTo>
                <a:cubicBezTo>
                  <a:pt x="209108" y="64584"/>
                  <a:pt x="209467" y="62027"/>
                  <a:pt x="211263" y="60200"/>
                </a:cubicBezTo>
                <a:cubicBezTo>
                  <a:pt x="213060" y="58738"/>
                  <a:pt x="215934" y="58738"/>
                  <a:pt x="217731" y="60930"/>
                </a:cubicBezTo>
                <a:cubicBezTo>
                  <a:pt x="221323" y="65680"/>
                  <a:pt x="223479" y="71892"/>
                  <a:pt x="223479" y="78103"/>
                </a:cubicBezTo>
                <a:lnTo>
                  <a:pt x="223479" y="100025"/>
                </a:lnTo>
                <a:cubicBezTo>
                  <a:pt x="223479" y="102218"/>
                  <a:pt x="221683" y="104410"/>
                  <a:pt x="218808" y="104410"/>
                </a:cubicBezTo>
                <a:lnTo>
                  <a:pt x="159887" y="104410"/>
                </a:lnTo>
                <a:cubicBezTo>
                  <a:pt x="157372" y="104410"/>
                  <a:pt x="155575" y="102218"/>
                  <a:pt x="155575" y="100025"/>
                </a:cubicBezTo>
                <a:lnTo>
                  <a:pt x="155575" y="78103"/>
                </a:lnTo>
                <a:cubicBezTo>
                  <a:pt x="155575" y="71892"/>
                  <a:pt x="157731" y="65680"/>
                  <a:pt x="161324" y="60930"/>
                </a:cubicBezTo>
                <a:cubicBezTo>
                  <a:pt x="163120" y="58738"/>
                  <a:pt x="165994" y="58738"/>
                  <a:pt x="167791" y="60200"/>
                </a:cubicBezTo>
                <a:close/>
                <a:moveTo>
                  <a:pt x="78890" y="60200"/>
                </a:moveTo>
                <a:cubicBezTo>
                  <a:pt x="80687" y="62027"/>
                  <a:pt x="81046" y="64584"/>
                  <a:pt x="79250" y="66776"/>
                </a:cubicBezTo>
                <a:cubicBezTo>
                  <a:pt x="76735" y="69699"/>
                  <a:pt x="75297" y="73719"/>
                  <a:pt x="75297" y="78103"/>
                </a:cubicBezTo>
                <a:lnTo>
                  <a:pt x="75297" y="95276"/>
                </a:lnTo>
                <a:lnTo>
                  <a:pt x="125956" y="95276"/>
                </a:lnTo>
                <a:lnTo>
                  <a:pt x="125956" y="78103"/>
                </a:lnTo>
                <a:cubicBezTo>
                  <a:pt x="125956" y="73719"/>
                  <a:pt x="124160" y="69699"/>
                  <a:pt x="122004" y="66776"/>
                </a:cubicBezTo>
                <a:cubicBezTo>
                  <a:pt x="120208" y="64584"/>
                  <a:pt x="120567" y="62027"/>
                  <a:pt x="122363" y="60200"/>
                </a:cubicBezTo>
                <a:cubicBezTo>
                  <a:pt x="124160" y="58738"/>
                  <a:pt x="127034" y="58738"/>
                  <a:pt x="128471" y="60930"/>
                </a:cubicBezTo>
                <a:cubicBezTo>
                  <a:pt x="132423" y="65680"/>
                  <a:pt x="134579" y="71892"/>
                  <a:pt x="134579" y="78103"/>
                </a:cubicBezTo>
                <a:lnTo>
                  <a:pt x="134579" y="100025"/>
                </a:lnTo>
                <a:cubicBezTo>
                  <a:pt x="134579" y="102218"/>
                  <a:pt x="132423" y="104410"/>
                  <a:pt x="130268" y="104410"/>
                </a:cubicBezTo>
                <a:lnTo>
                  <a:pt x="70986" y="104410"/>
                </a:lnTo>
                <a:cubicBezTo>
                  <a:pt x="68471" y="104410"/>
                  <a:pt x="66675" y="102218"/>
                  <a:pt x="66675" y="100025"/>
                </a:cubicBezTo>
                <a:lnTo>
                  <a:pt x="66675" y="78103"/>
                </a:lnTo>
                <a:cubicBezTo>
                  <a:pt x="66675" y="71892"/>
                  <a:pt x="68471" y="65680"/>
                  <a:pt x="72782" y="60930"/>
                </a:cubicBezTo>
                <a:cubicBezTo>
                  <a:pt x="74220" y="58738"/>
                  <a:pt x="76735" y="58738"/>
                  <a:pt x="78890" y="60200"/>
                </a:cubicBezTo>
                <a:close/>
                <a:moveTo>
                  <a:pt x="252248" y="44575"/>
                </a:moveTo>
                <a:lnTo>
                  <a:pt x="252248" y="225389"/>
                </a:lnTo>
                <a:lnTo>
                  <a:pt x="284679" y="225389"/>
                </a:lnTo>
                <a:lnTo>
                  <a:pt x="284679" y="52124"/>
                </a:lnTo>
                <a:cubicBezTo>
                  <a:pt x="284679" y="47810"/>
                  <a:pt x="281436" y="44575"/>
                  <a:pt x="277112" y="44575"/>
                </a:cubicBezTo>
                <a:lnTo>
                  <a:pt x="252248" y="44575"/>
                </a:lnTo>
                <a:close/>
                <a:moveTo>
                  <a:pt x="16216" y="44575"/>
                </a:moveTo>
                <a:cubicBezTo>
                  <a:pt x="11891" y="44575"/>
                  <a:pt x="8648" y="47810"/>
                  <a:pt x="8648" y="52124"/>
                </a:cubicBezTo>
                <a:lnTo>
                  <a:pt x="8648" y="225389"/>
                </a:lnTo>
                <a:lnTo>
                  <a:pt x="41080" y="225389"/>
                </a:lnTo>
                <a:lnTo>
                  <a:pt x="41080" y="44575"/>
                </a:lnTo>
                <a:lnTo>
                  <a:pt x="16216" y="44575"/>
                </a:lnTo>
                <a:close/>
                <a:moveTo>
                  <a:pt x="190147" y="32916"/>
                </a:moveTo>
                <a:cubicBezTo>
                  <a:pt x="184856" y="32916"/>
                  <a:pt x="180270" y="37649"/>
                  <a:pt x="180270" y="43475"/>
                </a:cubicBezTo>
                <a:cubicBezTo>
                  <a:pt x="180270" y="49300"/>
                  <a:pt x="184856" y="54034"/>
                  <a:pt x="190147" y="54034"/>
                </a:cubicBezTo>
                <a:cubicBezTo>
                  <a:pt x="195792" y="54034"/>
                  <a:pt x="200378" y="49300"/>
                  <a:pt x="200378" y="43475"/>
                </a:cubicBezTo>
                <a:cubicBezTo>
                  <a:pt x="200378" y="37649"/>
                  <a:pt x="195792" y="32916"/>
                  <a:pt x="190147" y="32916"/>
                </a:cubicBezTo>
                <a:close/>
                <a:moveTo>
                  <a:pt x="101600" y="32916"/>
                </a:moveTo>
                <a:cubicBezTo>
                  <a:pt x="95603" y="32916"/>
                  <a:pt x="91017" y="37649"/>
                  <a:pt x="91017" y="43475"/>
                </a:cubicBezTo>
                <a:cubicBezTo>
                  <a:pt x="91017" y="49300"/>
                  <a:pt x="95603" y="54034"/>
                  <a:pt x="101600" y="54034"/>
                </a:cubicBezTo>
                <a:cubicBezTo>
                  <a:pt x="106892" y="54034"/>
                  <a:pt x="111831" y="49300"/>
                  <a:pt x="111831" y="43475"/>
                </a:cubicBezTo>
                <a:cubicBezTo>
                  <a:pt x="111831" y="37649"/>
                  <a:pt x="106892" y="32916"/>
                  <a:pt x="101600" y="32916"/>
                </a:cubicBezTo>
                <a:close/>
                <a:moveTo>
                  <a:pt x="190147" y="23813"/>
                </a:moveTo>
                <a:cubicBezTo>
                  <a:pt x="200731" y="23813"/>
                  <a:pt x="209197" y="32552"/>
                  <a:pt x="209197" y="43475"/>
                </a:cubicBezTo>
                <a:cubicBezTo>
                  <a:pt x="209197" y="54398"/>
                  <a:pt x="200731" y="63136"/>
                  <a:pt x="190147" y="63136"/>
                </a:cubicBezTo>
                <a:cubicBezTo>
                  <a:pt x="179917" y="63136"/>
                  <a:pt x="171450" y="54398"/>
                  <a:pt x="171450" y="43475"/>
                </a:cubicBezTo>
                <a:cubicBezTo>
                  <a:pt x="171450" y="32552"/>
                  <a:pt x="179917" y="23813"/>
                  <a:pt x="190147" y="23813"/>
                </a:cubicBezTo>
                <a:close/>
                <a:moveTo>
                  <a:pt x="101600" y="23813"/>
                </a:moveTo>
                <a:cubicBezTo>
                  <a:pt x="111831" y="23813"/>
                  <a:pt x="120297" y="32552"/>
                  <a:pt x="120297" y="43475"/>
                </a:cubicBezTo>
                <a:cubicBezTo>
                  <a:pt x="120297" y="54398"/>
                  <a:pt x="111831" y="63136"/>
                  <a:pt x="101600" y="63136"/>
                </a:cubicBezTo>
                <a:cubicBezTo>
                  <a:pt x="91017" y="63136"/>
                  <a:pt x="82550" y="54398"/>
                  <a:pt x="82550" y="43475"/>
                </a:cubicBezTo>
                <a:cubicBezTo>
                  <a:pt x="82550" y="32552"/>
                  <a:pt x="91017" y="23813"/>
                  <a:pt x="101600" y="23813"/>
                </a:cubicBezTo>
                <a:close/>
                <a:moveTo>
                  <a:pt x="50089" y="8987"/>
                </a:moveTo>
                <a:lnTo>
                  <a:pt x="50089" y="225389"/>
                </a:lnTo>
                <a:lnTo>
                  <a:pt x="243239" y="225389"/>
                </a:lnTo>
                <a:lnTo>
                  <a:pt x="243239" y="8987"/>
                </a:lnTo>
                <a:lnTo>
                  <a:pt x="50089" y="8987"/>
                </a:lnTo>
                <a:close/>
                <a:moveTo>
                  <a:pt x="45765" y="0"/>
                </a:moveTo>
                <a:lnTo>
                  <a:pt x="247563" y="0"/>
                </a:lnTo>
                <a:cubicBezTo>
                  <a:pt x="250085" y="0"/>
                  <a:pt x="252248" y="2157"/>
                  <a:pt x="252248" y="4673"/>
                </a:cubicBezTo>
                <a:lnTo>
                  <a:pt x="252248" y="35588"/>
                </a:lnTo>
                <a:lnTo>
                  <a:pt x="277112" y="35588"/>
                </a:lnTo>
                <a:cubicBezTo>
                  <a:pt x="286121" y="35588"/>
                  <a:pt x="293328" y="43137"/>
                  <a:pt x="293328" y="52124"/>
                </a:cubicBezTo>
                <a:lnTo>
                  <a:pt x="293328" y="247316"/>
                </a:lnTo>
                <a:cubicBezTo>
                  <a:pt x="293328" y="256303"/>
                  <a:pt x="286121" y="263852"/>
                  <a:pt x="277112" y="263852"/>
                </a:cubicBezTo>
                <a:lnTo>
                  <a:pt x="204321" y="263852"/>
                </a:lnTo>
                <a:lnTo>
                  <a:pt x="204321" y="284342"/>
                </a:lnTo>
                <a:lnTo>
                  <a:pt x="235671" y="284342"/>
                </a:lnTo>
                <a:cubicBezTo>
                  <a:pt x="238194" y="284342"/>
                  <a:pt x="239996" y="286499"/>
                  <a:pt x="239996" y="288656"/>
                </a:cubicBezTo>
                <a:cubicBezTo>
                  <a:pt x="239996" y="291172"/>
                  <a:pt x="238194" y="293329"/>
                  <a:pt x="235671" y="293329"/>
                </a:cubicBezTo>
                <a:lnTo>
                  <a:pt x="57656" y="293329"/>
                </a:lnTo>
                <a:cubicBezTo>
                  <a:pt x="55134" y="293329"/>
                  <a:pt x="52972" y="291172"/>
                  <a:pt x="52972" y="288656"/>
                </a:cubicBezTo>
                <a:cubicBezTo>
                  <a:pt x="52972" y="286499"/>
                  <a:pt x="55134" y="284342"/>
                  <a:pt x="57656" y="284342"/>
                </a:cubicBezTo>
                <a:lnTo>
                  <a:pt x="88647" y="284342"/>
                </a:lnTo>
                <a:lnTo>
                  <a:pt x="88647" y="263852"/>
                </a:lnTo>
                <a:lnTo>
                  <a:pt x="16216" y="263852"/>
                </a:lnTo>
                <a:cubicBezTo>
                  <a:pt x="7207" y="263852"/>
                  <a:pt x="0" y="256303"/>
                  <a:pt x="0" y="247316"/>
                </a:cubicBezTo>
                <a:lnTo>
                  <a:pt x="0" y="52124"/>
                </a:lnTo>
                <a:cubicBezTo>
                  <a:pt x="0" y="43137"/>
                  <a:pt x="7207" y="35588"/>
                  <a:pt x="16216" y="35588"/>
                </a:cubicBezTo>
                <a:lnTo>
                  <a:pt x="41080" y="35588"/>
                </a:lnTo>
                <a:lnTo>
                  <a:pt x="41080" y="4673"/>
                </a:lnTo>
                <a:cubicBezTo>
                  <a:pt x="41080" y="2157"/>
                  <a:pt x="43603" y="0"/>
                  <a:pt x="45765"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97" name="Freeform 1015">
            <a:extLst>
              <a:ext uri="{FF2B5EF4-FFF2-40B4-BE49-F238E27FC236}">
                <a16:creationId xmlns:a16="http://schemas.microsoft.com/office/drawing/2014/main" id="{17F17158-7FAE-FE4D-A30A-A524C7DE4626}"/>
              </a:ext>
            </a:extLst>
          </p:cNvPr>
          <p:cNvSpPr>
            <a:spLocks noChangeAspect="1" noChangeArrowheads="1"/>
          </p:cNvSpPr>
          <p:nvPr/>
        </p:nvSpPr>
        <p:spPr bwMode="auto">
          <a:xfrm>
            <a:off x="9980506" y="3322074"/>
            <a:ext cx="533400" cy="533400"/>
          </a:xfrm>
          <a:custGeom>
            <a:avLst/>
            <a:gdLst>
              <a:gd name="T0" fmla="*/ 92894350 w 293329"/>
              <a:gd name="T1" fmla="*/ 118433575 h 293332"/>
              <a:gd name="T2" fmla="*/ 35298861 w 293329"/>
              <a:gd name="T3" fmla="*/ 116334538 h 293332"/>
              <a:gd name="T4" fmla="*/ 103802883 w 293329"/>
              <a:gd name="T5" fmla="*/ 106852417 h 293332"/>
              <a:gd name="T6" fmla="*/ 102233054 w 293329"/>
              <a:gd name="T7" fmla="*/ 124229474 h 293332"/>
              <a:gd name="T8" fmla="*/ 122478131 w 293329"/>
              <a:gd name="T9" fmla="*/ 109490450 h 293332"/>
              <a:gd name="T10" fmla="*/ 128127419 w 293329"/>
              <a:gd name="T11" fmla="*/ 114299877 h 293332"/>
              <a:gd name="T12" fmla="*/ 100350671 w 293329"/>
              <a:gd name="T13" fmla="*/ 128107914 h 293332"/>
              <a:gd name="T14" fmla="*/ 100978028 w 293329"/>
              <a:gd name="T15" fmla="*/ 107008291 h 293332"/>
              <a:gd name="T16" fmla="*/ 5491820 w 293329"/>
              <a:gd name="T17" fmla="*/ 109490450 h 293332"/>
              <a:gd name="T18" fmla="*/ 25894837 w 293329"/>
              <a:gd name="T19" fmla="*/ 124229474 h 293332"/>
              <a:gd name="T20" fmla="*/ 24324031 w 293329"/>
              <a:gd name="T21" fmla="*/ 106852417 h 293332"/>
              <a:gd name="T22" fmla="*/ 29660244 w 293329"/>
              <a:gd name="T23" fmla="*/ 126246529 h 293332"/>
              <a:gd name="T24" fmla="*/ 0 w 293329"/>
              <a:gd name="T25" fmla="*/ 126246529 h 293332"/>
              <a:gd name="T26" fmla="*/ 5335544 w 293329"/>
              <a:gd name="T27" fmla="*/ 106852417 h 293332"/>
              <a:gd name="T28" fmla="*/ 112874612 w 293329"/>
              <a:gd name="T29" fmla="*/ 103457917 h 293332"/>
              <a:gd name="T30" fmla="*/ 14407902 w 293329"/>
              <a:gd name="T31" fmla="*/ 94675905 h 293332"/>
              <a:gd name="T32" fmla="*/ 18876886 w 293329"/>
              <a:gd name="T33" fmla="*/ 98989521 h 293332"/>
              <a:gd name="T34" fmla="*/ 121195977 w 293329"/>
              <a:gd name="T35" fmla="*/ 98989521 h 293332"/>
              <a:gd name="T36" fmla="*/ 112874612 w 293329"/>
              <a:gd name="T37" fmla="*/ 90824297 h 293332"/>
              <a:gd name="T38" fmla="*/ 14407902 w 293329"/>
              <a:gd name="T39" fmla="*/ 107309241 h 293332"/>
              <a:gd name="T40" fmla="*/ 61680683 w 293329"/>
              <a:gd name="T41" fmla="*/ 80424522 h 293332"/>
              <a:gd name="T42" fmla="*/ 79779208 w 293329"/>
              <a:gd name="T43" fmla="*/ 84424761 h 293332"/>
              <a:gd name="T44" fmla="*/ 61680683 w 293329"/>
              <a:gd name="T45" fmla="*/ 80424522 h 293332"/>
              <a:gd name="T46" fmla="*/ 81667314 w 293329"/>
              <a:gd name="T47" fmla="*/ 69171412 h 293332"/>
              <a:gd name="T48" fmla="*/ 59634523 w 293329"/>
              <a:gd name="T49" fmla="*/ 69171412 h 293332"/>
              <a:gd name="T50" fmla="*/ 52829407 w 293329"/>
              <a:gd name="T51" fmla="*/ 101294408 h 293332"/>
              <a:gd name="T52" fmla="*/ 52829407 w 293329"/>
              <a:gd name="T53" fmla="*/ 53319210 h 293332"/>
              <a:gd name="T54" fmla="*/ 45709624 w 293329"/>
              <a:gd name="T55" fmla="*/ 101294408 h 293332"/>
              <a:gd name="T56" fmla="*/ 45709624 w 293329"/>
              <a:gd name="T57" fmla="*/ 53319210 h 293332"/>
              <a:gd name="T58" fmla="*/ 122310456 w 293329"/>
              <a:gd name="T59" fmla="*/ 43861374 h 293332"/>
              <a:gd name="T60" fmla="*/ 118789962 w 293329"/>
              <a:gd name="T61" fmla="*/ 88430527 h 293332"/>
              <a:gd name="T62" fmla="*/ 119750064 w 293329"/>
              <a:gd name="T63" fmla="*/ 42605218 h 293332"/>
              <a:gd name="T64" fmla="*/ 10610067 w 293329"/>
              <a:gd name="T65" fmla="*/ 84675299 h 293332"/>
              <a:gd name="T66" fmla="*/ 6887197 w 293329"/>
              <a:gd name="T67" fmla="*/ 86095637 h 293332"/>
              <a:gd name="T68" fmla="*/ 45709624 w 293329"/>
              <a:gd name="T69" fmla="*/ 37747513 h 293332"/>
              <a:gd name="T70" fmla="*/ 84157075 w 293329"/>
              <a:gd name="T71" fmla="*/ 49544269 h 293332"/>
              <a:gd name="T72" fmla="*/ 45709624 w 293329"/>
              <a:gd name="T73" fmla="*/ 33971757 h 293332"/>
              <a:gd name="T74" fmla="*/ 90010986 w 293329"/>
              <a:gd name="T75" fmla="*/ 37747513 h 293332"/>
              <a:gd name="T76" fmla="*/ 90010986 w 293329"/>
              <a:gd name="T77" fmla="*/ 49544269 h 293332"/>
              <a:gd name="T78" fmla="*/ 90010986 w 293329"/>
              <a:gd name="T79" fmla="*/ 105226700 h 293332"/>
              <a:gd name="T80" fmla="*/ 36058154 w 293329"/>
              <a:gd name="T81" fmla="*/ 43567238 h 293332"/>
              <a:gd name="T82" fmla="*/ 103959598 w 293329"/>
              <a:gd name="T83" fmla="*/ 18690306 h 293332"/>
              <a:gd name="T84" fmla="*/ 124204060 w 293329"/>
              <a:gd name="T85" fmla="*/ 33532597 h 293332"/>
              <a:gd name="T86" fmla="*/ 122791511 w 293329"/>
              <a:gd name="T87" fmla="*/ 16033920 h 293332"/>
              <a:gd name="T88" fmla="*/ 128127419 w 293329"/>
              <a:gd name="T89" fmla="*/ 35407376 h 293332"/>
              <a:gd name="T90" fmla="*/ 98466986 w 293329"/>
              <a:gd name="T91" fmla="*/ 35407376 h 293332"/>
              <a:gd name="T92" fmla="*/ 103802883 w 293329"/>
              <a:gd name="T93" fmla="*/ 16033920 h 293332"/>
              <a:gd name="T94" fmla="*/ 3767028 w 293329"/>
              <a:gd name="T95" fmla="*/ 23532915 h 293332"/>
              <a:gd name="T96" fmla="*/ 25894837 w 293329"/>
              <a:gd name="T97" fmla="*/ 23532915 h 293332"/>
              <a:gd name="T98" fmla="*/ 26993363 w 293329"/>
              <a:gd name="T99" fmla="*/ 16190190 h 293332"/>
              <a:gd name="T100" fmla="*/ 27777184 w 293329"/>
              <a:gd name="T101" fmla="*/ 37282705 h 293332"/>
              <a:gd name="T102" fmla="*/ 0 w 293329"/>
              <a:gd name="T103" fmla="*/ 23532915 h 293332"/>
              <a:gd name="T104" fmla="*/ 112874612 w 293329"/>
              <a:gd name="T105" fmla="*/ 3696763 h 293332"/>
              <a:gd name="T106" fmla="*/ 117343831 w 293329"/>
              <a:gd name="T107" fmla="*/ 8166289 h 293332"/>
              <a:gd name="T108" fmla="*/ 9939250 w 293329"/>
              <a:gd name="T109" fmla="*/ 8166289 h 293332"/>
              <a:gd name="T110" fmla="*/ 14407902 w 293329"/>
              <a:gd name="T111" fmla="*/ 3696763 h 293332"/>
              <a:gd name="T112" fmla="*/ 96452400 w 293329"/>
              <a:gd name="T113" fmla="*/ 14524121 h 293332"/>
              <a:gd name="T114" fmla="*/ 32709116 w 293329"/>
              <a:gd name="T115" fmla="*/ 15472233 h 293332"/>
              <a:gd name="T116" fmla="*/ 63638755 w 293329"/>
              <a:gd name="T117" fmla="*/ 2959750 h 293332"/>
              <a:gd name="T118" fmla="*/ 112874612 w 293329"/>
              <a:gd name="T119" fmla="*/ 16485959 h 293332"/>
              <a:gd name="T120" fmla="*/ 14407902 w 293329"/>
              <a:gd name="T121" fmla="*/ 0 h 293332"/>
              <a:gd name="T122" fmla="*/ 6241744 w 293329"/>
              <a:gd name="T123" fmla="*/ 8166289 h 2933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93329" h="293332">
                <a:moveTo>
                  <a:pt x="208355" y="263416"/>
                </a:moveTo>
                <a:cubicBezTo>
                  <a:pt x="210511" y="261937"/>
                  <a:pt x="213385" y="262677"/>
                  <a:pt x="214822" y="264895"/>
                </a:cubicBezTo>
                <a:cubicBezTo>
                  <a:pt x="215541" y="267483"/>
                  <a:pt x="214822" y="270071"/>
                  <a:pt x="212667" y="271180"/>
                </a:cubicBezTo>
                <a:cubicBezTo>
                  <a:pt x="192188" y="282640"/>
                  <a:pt x="169194" y="288556"/>
                  <a:pt x="146201" y="288556"/>
                </a:cubicBezTo>
                <a:cubicBezTo>
                  <a:pt x="124284" y="288556"/>
                  <a:pt x="102728" y="283010"/>
                  <a:pt x="82608" y="272659"/>
                </a:cubicBezTo>
                <a:cubicBezTo>
                  <a:pt x="80093" y="271549"/>
                  <a:pt x="79375" y="268592"/>
                  <a:pt x="80812" y="266374"/>
                </a:cubicBezTo>
                <a:cubicBezTo>
                  <a:pt x="81530" y="264155"/>
                  <a:pt x="84405" y="263416"/>
                  <a:pt x="86560" y="264525"/>
                </a:cubicBezTo>
                <a:cubicBezTo>
                  <a:pt x="125003" y="284859"/>
                  <a:pt x="170631" y="284119"/>
                  <a:pt x="208355" y="263416"/>
                </a:cubicBezTo>
                <a:close/>
                <a:moveTo>
                  <a:pt x="237641" y="244663"/>
                </a:moveTo>
                <a:cubicBezTo>
                  <a:pt x="239437" y="246084"/>
                  <a:pt x="239796" y="248926"/>
                  <a:pt x="238000" y="250703"/>
                </a:cubicBezTo>
                <a:cubicBezTo>
                  <a:pt x="235485" y="253900"/>
                  <a:pt x="234048" y="257808"/>
                  <a:pt x="234048" y="261715"/>
                </a:cubicBezTo>
                <a:lnTo>
                  <a:pt x="234048" y="284451"/>
                </a:lnTo>
                <a:lnTo>
                  <a:pt x="284347" y="284451"/>
                </a:lnTo>
                <a:lnTo>
                  <a:pt x="284347" y="261715"/>
                </a:lnTo>
                <a:cubicBezTo>
                  <a:pt x="284347" y="257808"/>
                  <a:pt x="283269" y="253900"/>
                  <a:pt x="280395" y="250703"/>
                </a:cubicBezTo>
                <a:cubicBezTo>
                  <a:pt x="278958" y="248926"/>
                  <a:pt x="278958" y="246084"/>
                  <a:pt x="281113" y="244663"/>
                </a:cubicBezTo>
                <a:cubicBezTo>
                  <a:pt x="282910" y="242887"/>
                  <a:pt x="285784" y="243242"/>
                  <a:pt x="287221" y="245019"/>
                </a:cubicBezTo>
                <a:cubicBezTo>
                  <a:pt x="291173" y="249992"/>
                  <a:pt x="293329" y="255676"/>
                  <a:pt x="293329" y="261715"/>
                </a:cubicBezTo>
                <a:lnTo>
                  <a:pt x="293329" y="289069"/>
                </a:lnTo>
                <a:cubicBezTo>
                  <a:pt x="293329" y="291201"/>
                  <a:pt x="291533" y="293332"/>
                  <a:pt x="288658" y="293332"/>
                </a:cubicBezTo>
                <a:lnTo>
                  <a:pt x="229737" y="293332"/>
                </a:lnTo>
                <a:cubicBezTo>
                  <a:pt x="227222" y="293332"/>
                  <a:pt x="225425" y="291201"/>
                  <a:pt x="225425" y="289069"/>
                </a:cubicBezTo>
                <a:lnTo>
                  <a:pt x="225425" y="261715"/>
                </a:lnTo>
                <a:cubicBezTo>
                  <a:pt x="225425" y="255676"/>
                  <a:pt x="227222" y="249992"/>
                  <a:pt x="231174" y="245019"/>
                </a:cubicBezTo>
                <a:cubicBezTo>
                  <a:pt x="232611" y="243242"/>
                  <a:pt x="235844" y="242887"/>
                  <a:pt x="237641" y="244663"/>
                </a:cubicBezTo>
                <a:close/>
                <a:moveTo>
                  <a:pt x="12215" y="244663"/>
                </a:moveTo>
                <a:cubicBezTo>
                  <a:pt x="14012" y="246084"/>
                  <a:pt x="14371" y="248926"/>
                  <a:pt x="12575" y="250703"/>
                </a:cubicBezTo>
                <a:cubicBezTo>
                  <a:pt x="10419" y="253900"/>
                  <a:pt x="8622" y="257808"/>
                  <a:pt x="8622" y="261715"/>
                </a:cubicBezTo>
                <a:lnTo>
                  <a:pt x="8622" y="284451"/>
                </a:lnTo>
                <a:lnTo>
                  <a:pt x="59281" y="284451"/>
                </a:lnTo>
                <a:lnTo>
                  <a:pt x="59281" y="261715"/>
                </a:lnTo>
                <a:cubicBezTo>
                  <a:pt x="59281" y="257808"/>
                  <a:pt x="57844" y="253900"/>
                  <a:pt x="54969" y="250703"/>
                </a:cubicBezTo>
                <a:cubicBezTo>
                  <a:pt x="53532" y="248926"/>
                  <a:pt x="53892" y="246084"/>
                  <a:pt x="55688" y="244663"/>
                </a:cubicBezTo>
                <a:cubicBezTo>
                  <a:pt x="57844" y="242887"/>
                  <a:pt x="60359" y="243242"/>
                  <a:pt x="61796" y="245019"/>
                </a:cubicBezTo>
                <a:cubicBezTo>
                  <a:pt x="65748" y="249992"/>
                  <a:pt x="67903" y="255676"/>
                  <a:pt x="67903" y="261715"/>
                </a:cubicBezTo>
                <a:lnTo>
                  <a:pt x="67903" y="289069"/>
                </a:lnTo>
                <a:cubicBezTo>
                  <a:pt x="67903" y="291201"/>
                  <a:pt x="65748" y="293332"/>
                  <a:pt x="63592" y="293332"/>
                </a:cubicBezTo>
                <a:lnTo>
                  <a:pt x="4311" y="293332"/>
                </a:lnTo>
                <a:cubicBezTo>
                  <a:pt x="1796" y="293332"/>
                  <a:pt x="0" y="291201"/>
                  <a:pt x="0" y="289069"/>
                </a:cubicBezTo>
                <a:lnTo>
                  <a:pt x="0" y="261715"/>
                </a:lnTo>
                <a:cubicBezTo>
                  <a:pt x="0" y="255676"/>
                  <a:pt x="1796" y="249992"/>
                  <a:pt x="6107" y="245019"/>
                </a:cubicBezTo>
                <a:cubicBezTo>
                  <a:pt x="7545" y="243242"/>
                  <a:pt x="10419" y="242887"/>
                  <a:pt x="12215" y="244663"/>
                </a:cubicBezTo>
                <a:close/>
                <a:moveTo>
                  <a:pt x="258410" y="216782"/>
                </a:moveTo>
                <a:cubicBezTo>
                  <a:pt x="252766" y="216782"/>
                  <a:pt x="248180" y="221368"/>
                  <a:pt x="248180" y="226659"/>
                </a:cubicBezTo>
                <a:cubicBezTo>
                  <a:pt x="248180" y="232304"/>
                  <a:pt x="252766" y="236890"/>
                  <a:pt x="258410" y="236890"/>
                </a:cubicBezTo>
                <a:cubicBezTo>
                  <a:pt x="264055" y="236890"/>
                  <a:pt x="268641" y="232304"/>
                  <a:pt x="268641" y="226659"/>
                </a:cubicBezTo>
                <a:cubicBezTo>
                  <a:pt x="268641" y="221368"/>
                  <a:pt x="264055" y="216782"/>
                  <a:pt x="258410" y="216782"/>
                </a:cubicBezTo>
                <a:close/>
                <a:moveTo>
                  <a:pt x="32985" y="216782"/>
                </a:moveTo>
                <a:cubicBezTo>
                  <a:pt x="27341" y="216782"/>
                  <a:pt x="22754" y="221368"/>
                  <a:pt x="22754" y="226659"/>
                </a:cubicBezTo>
                <a:cubicBezTo>
                  <a:pt x="22754" y="232304"/>
                  <a:pt x="27341" y="236890"/>
                  <a:pt x="32985" y="236890"/>
                </a:cubicBezTo>
                <a:cubicBezTo>
                  <a:pt x="38629" y="236890"/>
                  <a:pt x="43216" y="232304"/>
                  <a:pt x="43216" y="226659"/>
                </a:cubicBezTo>
                <a:cubicBezTo>
                  <a:pt x="43216" y="221368"/>
                  <a:pt x="38629" y="216782"/>
                  <a:pt x="32985" y="216782"/>
                </a:cubicBezTo>
                <a:close/>
                <a:moveTo>
                  <a:pt x="258410" y="207962"/>
                </a:moveTo>
                <a:cubicBezTo>
                  <a:pt x="268994" y="207962"/>
                  <a:pt x="277460" y="216429"/>
                  <a:pt x="277460" y="226659"/>
                </a:cubicBezTo>
                <a:cubicBezTo>
                  <a:pt x="277460" y="237243"/>
                  <a:pt x="268994" y="245709"/>
                  <a:pt x="258410" y="245709"/>
                </a:cubicBezTo>
                <a:cubicBezTo>
                  <a:pt x="248180" y="245709"/>
                  <a:pt x="239713" y="237243"/>
                  <a:pt x="239713" y="226659"/>
                </a:cubicBezTo>
                <a:cubicBezTo>
                  <a:pt x="239713" y="216429"/>
                  <a:pt x="248180" y="207962"/>
                  <a:pt x="258410" y="207962"/>
                </a:cubicBezTo>
                <a:close/>
                <a:moveTo>
                  <a:pt x="32985" y="207962"/>
                </a:moveTo>
                <a:cubicBezTo>
                  <a:pt x="43568" y="207962"/>
                  <a:pt x="52035" y="216429"/>
                  <a:pt x="52035" y="226659"/>
                </a:cubicBezTo>
                <a:cubicBezTo>
                  <a:pt x="52035" y="237243"/>
                  <a:pt x="43568" y="245709"/>
                  <a:pt x="32985" y="245709"/>
                </a:cubicBezTo>
                <a:cubicBezTo>
                  <a:pt x="22754" y="245709"/>
                  <a:pt x="14288" y="237243"/>
                  <a:pt x="14288" y="226659"/>
                </a:cubicBezTo>
                <a:cubicBezTo>
                  <a:pt x="14288" y="216429"/>
                  <a:pt x="22754" y="207962"/>
                  <a:pt x="32985" y="207962"/>
                </a:cubicBezTo>
                <a:close/>
                <a:moveTo>
                  <a:pt x="141209" y="184150"/>
                </a:moveTo>
                <a:lnTo>
                  <a:pt x="182642" y="184150"/>
                </a:lnTo>
                <a:cubicBezTo>
                  <a:pt x="185164" y="184150"/>
                  <a:pt x="186965" y="186348"/>
                  <a:pt x="186965" y="188913"/>
                </a:cubicBezTo>
                <a:cubicBezTo>
                  <a:pt x="186965" y="191477"/>
                  <a:pt x="185164" y="193309"/>
                  <a:pt x="182642" y="193309"/>
                </a:cubicBezTo>
                <a:lnTo>
                  <a:pt x="141209" y="193309"/>
                </a:lnTo>
                <a:cubicBezTo>
                  <a:pt x="138687" y="193309"/>
                  <a:pt x="136525" y="191477"/>
                  <a:pt x="136525" y="188913"/>
                </a:cubicBezTo>
                <a:cubicBezTo>
                  <a:pt x="136525" y="186348"/>
                  <a:pt x="138687" y="184150"/>
                  <a:pt x="141209" y="184150"/>
                </a:cubicBezTo>
                <a:close/>
                <a:moveTo>
                  <a:pt x="141209" y="153987"/>
                </a:moveTo>
                <a:lnTo>
                  <a:pt x="182642" y="153987"/>
                </a:lnTo>
                <a:cubicBezTo>
                  <a:pt x="185164" y="153987"/>
                  <a:pt x="186965" y="155818"/>
                  <a:pt x="186965" y="158383"/>
                </a:cubicBezTo>
                <a:cubicBezTo>
                  <a:pt x="186965" y="160947"/>
                  <a:pt x="185164" y="163145"/>
                  <a:pt x="182642" y="163145"/>
                </a:cubicBezTo>
                <a:lnTo>
                  <a:pt x="141209" y="163145"/>
                </a:lnTo>
                <a:cubicBezTo>
                  <a:pt x="138687" y="163145"/>
                  <a:pt x="136525" y="160947"/>
                  <a:pt x="136525" y="158383"/>
                </a:cubicBezTo>
                <a:cubicBezTo>
                  <a:pt x="136525" y="155818"/>
                  <a:pt x="138687" y="153987"/>
                  <a:pt x="141209" y="153987"/>
                </a:cubicBezTo>
                <a:close/>
                <a:moveTo>
                  <a:pt x="120945" y="122087"/>
                </a:moveTo>
                <a:lnTo>
                  <a:pt x="120945" y="231936"/>
                </a:lnTo>
                <a:lnTo>
                  <a:pt x="201721" y="231936"/>
                </a:lnTo>
                <a:lnTo>
                  <a:pt x="201721" y="122087"/>
                </a:lnTo>
                <a:lnTo>
                  <a:pt x="120945" y="122087"/>
                </a:lnTo>
                <a:close/>
                <a:moveTo>
                  <a:pt x="91243" y="117765"/>
                </a:moveTo>
                <a:lnTo>
                  <a:pt x="91243" y="218610"/>
                </a:lnTo>
                <a:cubicBezTo>
                  <a:pt x="91243" y="225813"/>
                  <a:pt x="97401" y="231936"/>
                  <a:pt x="104645" y="231936"/>
                </a:cubicBezTo>
                <a:lnTo>
                  <a:pt x="112252" y="231936"/>
                </a:lnTo>
                <a:lnTo>
                  <a:pt x="112252" y="122087"/>
                </a:lnTo>
                <a:lnTo>
                  <a:pt x="104645" y="122087"/>
                </a:lnTo>
                <a:cubicBezTo>
                  <a:pt x="99574" y="122087"/>
                  <a:pt x="94865" y="120286"/>
                  <a:pt x="91243" y="117765"/>
                </a:cubicBezTo>
                <a:close/>
                <a:moveTo>
                  <a:pt x="274150" y="97555"/>
                </a:moveTo>
                <a:cubicBezTo>
                  <a:pt x="276714" y="96837"/>
                  <a:pt x="279278" y="98274"/>
                  <a:pt x="280011" y="100430"/>
                </a:cubicBezTo>
                <a:cubicBezTo>
                  <a:pt x="291734" y="132770"/>
                  <a:pt x="291001" y="168344"/>
                  <a:pt x="277813" y="199966"/>
                </a:cubicBezTo>
                <a:cubicBezTo>
                  <a:pt x="277080" y="201763"/>
                  <a:pt x="275249" y="202841"/>
                  <a:pt x="273783" y="202841"/>
                </a:cubicBezTo>
                <a:cubicBezTo>
                  <a:pt x="273051" y="202841"/>
                  <a:pt x="272684" y="202841"/>
                  <a:pt x="271952" y="202482"/>
                </a:cubicBezTo>
                <a:cubicBezTo>
                  <a:pt x="269387" y="201404"/>
                  <a:pt x="268288" y="198888"/>
                  <a:pt x="269387" y="196732"/>
                </a:cubicBezTo>
                <a:cubicBezTo>
                  <a:pt x="281843" y="166907"/>
                  <a:pt x="282209" y="133848"/>
                  <a:pt x="271585" y="103305"/>
                </a:cubicBezTo>
                <a:cubicBezTo>
                  <a:pt x="270853" y="101149"/>
                  <a:pt x="271952" y="98633"/>
                  <a:pt x="274150" y="97555"/>
                </a:cubicBezTo>
                <a:close/>
                <a:moveTo>
                  <a:pt x="20584" y="95972"/>
                </a:moveTo>
                <a:cubicBezTo>
                  <a:pt x="22807" y="96695"/>
                  <a:pt x="24289" y="99224"/>
                  <a:pt x="23177" y="101753"/>
                </a:cubicBezTo>
                <a:cubicBezTo>
                  <a:pt x="12435" y="131379"/>
                  <a:pt x="12806" y="164257"/>
                  <a:pt x="24289" y="193883"/>
                </a:cubicBezTo>
                <a:cubicBezTo>
                  <a:pt x="25029" y="196051"/>
                  <a:pt x="23918" y="198580"/>
                  <a:pt x="21696" y="199664"/>
                </a:cubicBezTo>
                <a:cubicBezTo>
                  <a:pt x="20955" y="199664"/>
                  <a:pt x="20584" y="199664"/>
                  <a:pt x="19844" y="199664"/>
                </a:cubicBezTo>
                <a:cubicBezTo>
                  <a:pt x="17991" y="199664"/>
                  <a:pt x="16510" y="198580"/>
                  <a:pt x="15769" y="197135"/>
                </a:cubicBezTo>
                <a:cubicBezTo>
                  <a:pt x="3545" y="165341"/>
                  <a:pt x="3175" y="130656"/>
                  <a:pt x="14658" y="98863"/>
                </a:cubicBezTo>
                <a:cubicBezTo>
                  <a:pt x="15399" y="96334"/>
                  <a:pt x="17991" y="95250"/>
                  <a:pt x="20584" y="95972"/>
                </a:cubicBezTo>
                <a:close/>
                <a:moveTo>
                  <a:pt x="104645" y="86431"/>
                </a:moveTo>
                <a:cubicBezTo>
                  <a:pt x="97401" y="86431"/>
                  <a:pt x="91243" y="92553"/>
                  <a:pt x="91243" y="99757"/>
                </a:cubicBezTo>
                <a:cubicBezTo>
                  <a:pt x="91243" y="107320"/>
                  <a:pt x="97401" y="113443"/>
                  <a:pt x="104645" y="113443"/>
                </a:cubicBezTo>
                <a:lnTo>
                  <a:pt x="192665" y="113443"/>
                </a:lnTo>
                <a:cubicBezTo>
                  <a:pt x="189405" y="104799"/>
                  <a:pt x="189405" y="95435"/>
                  <a:pt x="192665" y="86431"/>
                </a:cubicBezTo>
                <a:lnTo>
                  <a:pt x="104645" y="86431"/>
                </a:lnTo>
                <a:close/>
                <a:moveTo>
                  <a:pt x="104645" y="77787"/>
                </a:moveTo>
                <a:lnTo>
                  <a:pt x="206067" y="77787"/>
                </a:lnTo>
                <a:cubicBezTo>
                  <a:pt x="208603" y="77787"/>
                  <a:pt x="210776" y="79948"/>
                  <a:pt x="210776" y="82109"/>
                </a:cubicBezTo>
                <a:cubicBezTo>
                  <a:pt x="210776" y="84630"/>
                  <a:pt x="208603" y="86431"/>
                  <a:pt x="206067" y="86431"/>
                </a:cubicBezTo>
                <a:lnTo>
                  <a:pt x="202807" y="86431"/>
                </a:lnTo>
                <a:cubicBezTo>
                  <a:pt x="198098" y="95074"/>
                  <a:pt x="198098" y="104799"/>
                  <a:pt x="202807" y="113443"/>
                </a:cubicBezTo>
                <a:lnTo>
                  <a:pt x="206067" y="113443"/>
                </a:lnTo>
                <a:cubicBezTo>
                  <a:pt x="208603" y="113443"/>
                  <a:pt x="210776" y="115243"/>
                  <a:pt x="210776" y="117765"/>
                </a:cubicBezTo>
                <a:lnTo>
                  <a:pt x="210776" y="236258"/>
                </a:lnTo>
                <a:cubicBezTo>
                  <a:pt x="210776" y="238779"/>
                  <a:pt x="208603" y="240940"/>
                  <a:pt x="206067" y="240940"/>
                </a:cubicBezTo>
                <a:lnTo>
                  <a:pt x="104645" y="240940"/>
                </a:lnTo>
                <a:cubicBezTo>
                  <a:pt x="92330" y="240940"/>
                  <a:pt x="82550" y="230856"/>
                  <a:pt x="82550" y="218610"/>
                </a:cubicBezTo>
                <a:lnTo>
                  <a:pt x="82550" y="99757"/>
                </a:lnTo>
                <a:cubicBezTo>
                  <a:pt x="82550" y="87511"/>
                  <a:pt x="92330" y="77787"/>
                  <a:pt x="104645" y="77787"/>
                </a:cubicBezTo>
                <a:close/>
                <a:moveTo>
                  <a:pt x="237641" y="36713"/>
                </a:moveTo>
                <a:cubicBezTo>
                  <a:pt x="239437" y="37787"/>
                  <a:pt x="239796" y="40649"/>
                  <a:pt x="238000" y="42795"/>
                </a:cubicBezTo>
                <a:cubicBezTo>
                  <a:pt x="235485" y="45657"/>
                  <a:pt x="234048" y="49950"/>
                  <a:pt x="234048" y="53885"/>
                </a:cubicBezTo>
                <a:lnTo>
                  <a:pt x="234048" y="76781"/>
                </a:lnTo>
                <a:lnTo>
                  <a:pt x="284347" y="76781"/>
                </a:lnTo>
                <a:lnTo>
                  <a:pt x="284347" y="53885"/>
                </a:lnTo>
                <a:cubicBezTo>
                  <a:pt x="284347" y="49950"/>
                  <a:pt x="282910" y="45657"/>
                  <a:pt x="280395" y="42795"/>
                </a:cubicBezTo>
                <a:cubicBezTo>
                  <a:pt x="278958" y="40649"/>
                  <a:pt x="278958" y="37787"/>
                  <a:pt x="281113" y="36713"/>
                </a:cubicBezTo>
                <a:cubicBezTo>
                  <a:pt x="282910" y="34925"/>
                  <a:pt x="285784" y="35282"/>
                  <a:pt x="287221" y="37071"/>
                </a:cubicBezTo>
                <a:cubicBezTo>
                  <a:pt x="291173" y="41722"/>
                  <a:pt x="293329" y="47804"/>
                  <a:pt x="293329" y="53885"/>
                </a:cubicBezTo>
                <a:lnTo>
                  <a:pt x="293329" y="81074"/>
                </a:lnTo>
                <a:cubicBezTo>
                  <a:pt x="293329" y="83578"/>
                  <a:pt x="291533" y="85367"/>
                  <a:pt x="288658" y="85367"/>
                </a:cubicBezTo>
                <a:lnTo>
                  <a:pt x="229737" y="85367"/>
                </a:lnTo>
                <a:cubicBezTo>
                  <a:pt x="227222" y="85367"/>
                  <a:pt x="225425" y="83578"/>
                  <a:pt x="225425" y="81074"/>
                </a:cubicBezTo>
                <a:lnTo>
                  <a:pt x="225425" y="53885"/>
                </a:lnTo>
                <a:cubicBezTo>
                  <a:pt x="225425" y="47804"/>
                  <a:pt x="227222" y="41722"/>
                  <a:pt x="231174" y="37071"/>
                </a:cubicBezTo>
                <a:cubicBezTo>
                  <a:pt x="232970" y="35282"/>
                  <a:pt x="235844" y="34925"/>
                  <a:pt x="237641" y="36713"/>
                </a:cubicBezTo>
                <a:close/>
                <a:moveTo>
                  <a:pt x="12215" y="36713"/>
                </a:moveTo>
                <a:cubicBezTo>
                  <a:pt x="14012" y="37787"/>
                  <a:pt x="14371" y="40649"/>
                  <a:pt x="12575" y="42795"/>
                </a:cubicBezTo>
                <a:cubicBezTo>
                  <a:pt x="10419" y="45657"/>
                  <a:pt x="8622" y="49950"/>
                  <a:pt x="8622" y="53885"/>
                </a:cubicBezTo>
                <a:lnTo>
                  <a:pt x="8622" y="76781"/>
                </a:lnTo>
                <a:lnTo>
                  <a:pt x="59281" y="76781"/>
                </a:lnTo>
                <a:lnTo>
                  <a:pt x="59281" y="53885"/>
                </a:lnTo>
                <a:cubicBezTo>
                  <a:pt x="59281" y="49950"/>
                  <a:pt x="57844" y="45657"/>
                  <a:pt x="54969" y="42795"/>
                </a:cubicBezTo>
                <a:cubicBezTo>
                  <a:pt x="53532" y="40649"/>
                  <a:pt x="53892" y="37787"/>
                  <a:pt x="55688" y="36713"/>
                </a:cubicBezTo>
                <a:cubicBezTo>
                  <a:pt x="57844" y="34925"/>
                  <a:pt x="60359" y="35282"/>
                  <a:pt x="61796" y="37071"/>
                </a:cubicBezTo>
                <a:cubicBezTo>
                  <a:pt x="65748" y="41722"/>
                  <a:pt x="67903" y="47804"/>
                  <a:pt x="67903" y="53885"/>
                </a:cubicBezTo>
                <a:lnTo>
                  <a:pt x="67903" y="81074"/>
                </a:lnTo>
                <a:cubicBezTo>
                  <a:pt x="67903" y="83578"/>
                  <a:pt x="65748" y="85367"/>
                  <a:pt x="63592" y="85367"/>
                </a:cubicBezTo>
                <a:lnTo>
                  <a:pt x="4311" y="85367"/>
                </a:lnTo>
                <a:cubicBezTo>
                  <a:pt x="1796" y="85367"/>
                  <a:pt x="0" y="83578"/>
                  <a:pt x="0" y="81074"/>
                </a:cubicBezTo>
                <a:lnTo>
                  <a:pt x="0" y="53885"/>
                </a:lnTo>
                <a:cubicBezTo>
                  <a:pt x="0" y="47804"/>
                  <a:pt x="1796" y="41722"/>
                  <a:pt x="6107" y="37071"/>
                </a:cubicBezTo>
                <a:cubicBezTo>
                  <a:pt x="7545" y="35282"/>
                  <a:pt x="10419" y="34925"/>
                  <a:pt x="12215" y="36713"/>
                </a:cubicBezTo>
                <a:close/>
                <a:moveTo>
                  <a:pt x="258410" y="8466"/>
                </a:moveTo>
                <a:cubicBezTo>
                  <a:pt x="252766" y="8466"/>
                  <a:pt x="248180" y="13405"/>
                  <a:pt x="248180" y="18697"/>
                </a:cubicBezTo>
                <a:cubicBezTo>
                  <a:pt x="248180" y="24341"/>
                  <a:pt x="252766" y="28928"/>
                  <a:pt x="258410" y="28928"/>
                </a:cubicBezTo>
                <a:cubicBezTo>
                  <a:pt x="264055" y="28928"/>
                  <a:pt x="268641" y="24341"/>
                  <a:pt x="268641" y="18697"/>
                </a:cubicBezTo>
                <a:cubicBezTo>
                  <a:pt x="268641" y="13405"/>
                  <a:pt x="264055" y="8466"/>
                  <a:pt x="258410" y="8466"/>
                </a:cubicBezTo>
                <a:close/>
                <a:moveTo>
                  <a:pt x="32985" y="8466"/>
                </a:moveTo>
                <a:cubicBezTo>
                  <a:pt x="27341" y="8466"/>
                  <a:pt x="22754" y="13405"/>
                  <a:pt x="22754" y="18697"/>
                </a:cubicBezTo>
                <a:cubicBezTo>
                  <a:pt x="22754" y="24341"/>
                  <a:pt x="27341" y="28928"/>
                  <a:pt x="32985" y="28928"/>
                </a:cubicBezTo>
                <a:cubicBezTo>
                  <a:pt x="38629" y="28928"/>
                  <a:pt x="43216" y="24341"/>
                  <a:pt x="43216" y="18697"/>
                </a:cubicBezTo>
                <a:cubicBezTo>
                  <a:pt x="43216" y="13405"/>
                  <a:pt x="38629" y="8466"/>
                  <a:pt x="32985" y="8466"/>
                </a:cubicBezTo>
                <a:close/>
                <a:moveTo>
                  <a:pt x="145691" y="6778"/>
                </a:moveTo>
                <a:cubicBezTo>
                  <a:pt x="171211" y="6778"/>
                  <a:pt x="196731" y="13556"/>
                  <a:pt x="219015" y="27113"/>
                </a:cubicBezTo>
                <a:cubicBezTo>
                  <a:pt x="221531" y="28559"/>
                  <a:pt x="221891" y="31089"/>
                  <a:pt x="220813" y="33258"/>
                </a:cubicBezTo>
                <a:cubicBezTo>
                  <a:pt x="219015" y="35427"/>
                  <a:pt x="216499" y="36150"/>
                  <a:pt x="214702" y="34704"/>
                </a:cubicBezTo>
                <a:cubicBezTo>
                  <a:pt x="172648" y="9037"/>
                  <a:pt x="118733" y="9037"/>
                  <a:pt x="77038" y="34704"/>
                </a:cubicBezTo>
                <a:cubicBezTo>
                  <a:pt x="76320" y="35427"/>
                  <a:pt x="75601" y="35427"/>
                  <a:pt x="74882" y="35427"/>
                </a:cubicBezTo>
                <a:cubicBezTo>
                  <a:pt x="73444" y="35427"/>
                  <a:pt x="72006" y="34704"/>
                  <a:pt x="70928" y="33258"/>
                </a:cubicBezTo>
                <a:cubicBezTo>
                  <a:pt x="69850" y="31089"/>
                  <a:pt x="70209" y="28559"/>
                  <a:pt x="72366" y="27113"/>
                </a:cubicBezTo>
                <a:cubicBezTo>
                  <a:pt x="94651" y="13556"/>
                  <a:pt x="120171" y="6778"/>
                  <a:pt x="145691" y="6778"/>
                </a:cubicBezTo>
                <a:close/>
                <a:moveTo>
                  <a:pt x="258410" y="0"/>
                </a:moveTo>
                <a:cubicBezTo>
                  <a:pt x="268994" y="0"/>
                  <a:pt x="277460" y="8466"/>
                  <a:pt x="277460" y="18697"/>
                </a:cubicBezTo>
                <a:cubicBezTo>
                  <a:pt x="277460" y="29280"/>
                  <a:pt x="268994" y="37747"/>
                  <a:pt x="258410" y="37747"/>
                </a:cubicBezTo>
                <a:cubicBezTo>
                  <a:pt x="248180" y="37747"/>
                  <a:pt x="239713" y="29280"/>
                  <a:pt x="239713" y="18697"/>
                </a:cubicBezTo>
                <a:cubicBezTo>
                  <a:pt x="239713" y="8466"/>
                  <a:pt x="248180" y="0"/>
                  <a:pt x="258410" y="0"/>
                </a:cubicBezTo>
                <a:close/>
                <a:moveTo>
                  <a:pt x="32985" y="0"/>
                </a:moveTo>
                <a:cubicBezTo>
                  <a:pt x="43568" y="0"/>
                  <a:pt x="52035" y="8466"/>
                  <a:pt x="52035" y="18697"/>
                </a:cubicBezTo>
                <a:cubicBezTo>
                  <a:pt x="52035" y="29280"/>
                  <a:pt x="43568" y="37747"/>
                  <a:pt x="32985" y="37747"/>
                </a:cubicBezTo>
                <a:cubicBezTo>
                  <a:pt x="22754" y="37747"/>
                  <a:pt x="14288" y="29280"/>
                  <a:pt x="14288" y="18697"/>
                </a:cubicBezTo>
                <a:cubicBezTo>
                  <a:pt x="14288" y="8466"/>
                  <a:pt x="22754" y="0"/>
                  <a:pt x="32985"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98" name="Freeform 799">
            <a:extLst>
              <a:ext uri="{FF2B5EF4-FFF2-40B4-BE49-F238E27FC236}">
                <a16:creationId xmlns:a16="http://schemas.microsoft.com/office/drawing/2014/main" id="{8A587185-3BFF-2F4C-BA65-AC158404113A}"/>
              </a:ext>
            </a:extLst>
          </p:cNvPr>
          <p:cNvSpPr>
            <a:spLocks noChangeAspect="1" noChangeArrowheads="1"/>
          </p:cNvSpPr>
          <p:nvPr/>
        </p:nvSpPr>
        <p:spPr bwMode="auto">
          <a:xfrm>
            <a:off x="1692729" y="3331203"/>
            <a:ext cx="554832" cy="515144"/>
          </a:xfrm>
          <a:custGeom>
            <a:avLst/>
            <a:gdLst>
              <a:gd name="T0" fmla="*/ 50291756 w 306026"/>
              <a:gd name="T1" fmla="*/ 87310957 h 283803"/>
              <a:gd name="T2" fmla="*/ 50136921 w 306026"/>
              <a:gd name="T3" fmla="*/ 75483537 h 283803"/>
              <a:gd name="T4" fmla="*/ 58028586 w 306026"/>
              <a:gd name="T5" fmla="*/ 30507437 h 283803"/>
              <a:gd name="T6" fmla="*/ 28472789 w 306026"/>
              <a:gd name="T7" fmla="*/ 38600061 h 283803"/>
              <a:gd name="T8" fmla="*/ 24140094 w 306026"/>
              <a:gd name="T9" fmla="*/ 45603058 h 283803"/>
              <a:gd name="T10" fmla="*/ 28317914 w 306026"/>
              <a:gd name="T11" fmla="*/ 50427841 h 283803"/>
              <a:gd name="T12" fmla="*/ 60659554 w 306026"/>
              <a:gd name="T13" fmla="*/ 68013487 h 283803"/>
              <a:gd name="T14" fmla="*/ 73657866 w 306026"/>
              <a:gd name="T15" fmla="*/ 50427841 h 283803"/>
              <a:gd name="T16" fmla="*/ 74741095 w 306026"/>
              <a:gd name="T17" fmla="*/ 40467585 h 283803"/>
              <a:gd name="T18" fmla="*/ 71955757 w 306026"/>
              <a:gd name="T19" fmla="*/ 35487375 h 283803"/>
              <a:gd name="T20" fmla="*/ 60659554 w 306026"/>
              <a:gd name="T21" fmla="*/ 27394616 h 283803"/>
              <a:gd name="T22" fmla="*/ 28163271 w 306026"/>
              <a:gd name="T23" fmla="*/ 32063628 h 283803"/>
              <a:gd name="T24" fmla="*/ 61742565 w 306026"/>
              <a:gd name="T25" fmla="*/ 21169744 h 283803"/>
              <a:gd name="T26" fmla="*/ 72419761 w 306026"/>
              <a:gd name="T27" fmla="*/ 31285485 h 283803"/>
              <a:gd name="T28" fmla="*/ 50136921 w 306026"/>
              <a:gd name="T29" fmla="*/ 8252747 h 283803"/>
              <a:gd name="T30" fmla="*/ 75978669 w 306026"/>
              <a:gd name="T31" fmla="*/ 36732324 h 283803"/>
              <a:gd name="T32" fmla="*/ 74276724 w 306026"/>
              <a:gd name="T33" fmla="*/ 54474210 h 283803"/>
              <a:gd name="T34" fmla="*/ 73657866 w 306026"/>
              <a:gd name="T35" fmla="*/ 78907305 h 283803"/>
              <a:gd name="T36" fmla="*/ 100583036 w 306026"/>
              <a:gd name="T37" fmla="*/ 101628445 h 283803"/>
              <a:gd name="T38" fmla="*/ 96559771 w 306026"/>
              <a:gd name="T39" fmla="*/ 121081872 h 283803"/>
              <a:gd name="T40" fmla="*/ 77526176 w 306026"/>
              <a:gd name="T41" fmla="*/ 84198666 h 283803"/>
              <a:gd name="T42" fmla="*/ 54005623 w 306026"/>
              <a:gd name="T43" fmla="*/ 90423560 h 283803"/>
              <a:gd name="T44" fmla="*/ 66539509 w 306026"/>
              <a:gd name="T45" fmla="*/ 88711619 h 283803"/>
              <a:gd name="T46" fmla="*/ 60659554 w 306026"/>
              <a:gd name="T47" fmla="*/ 99761162 h 283803"/>
              <a:gd name="T48" fmla="*/ 57409590 w 306026"/>
              <a:gd name="T49" fmla="*/ 99294159 h 283803"/>
              <a:gd name="T50" fmla="*/ 58028586 w 306026"/>
              <a:gd name="T51" fmla="*/ 122949432 h 283803"/>
              <a:gd name="T52" fmla="*/ 52148613 w 306026"/>
              <a:gd name="T53" fmla="*/ 100694920 h 283803"/>
              <a:gd name="T54" fmla="*/ 50291756 w 306026"/>
              <a:gd name="T55" fmla="*/ 92291265 h 283803"/>
              <a:gd name="T56" fmla="*/ 48434779 w 306026"/>
              <a:gd name="T57" fmla="*/ 100694920 h 283803"/>
              <a:gd name="T58" fmla="*/ 42399982 w 306026"/>
              <a:gd name="T59" fmla="*/ 122949432 h 283803"/>
              <a:gd name="T60" fmla="*/ 43018578 w 306026"/>
              <a:gd name="T61" fmla="*/ 99294159 h 283803"/>
              <a:gd name="T62" fmla="*/ 39768938 w 306026"/>
              <a:gd name="T63" fmla="*/ 99761162 h 283803"/>
              <a:gd name="T64" fmla="*/ 33734133 w 306026"/>
              <a:gd name="T65" fmla="*/ 88711619 h 283803"/>
              <a:gd name="T66" fmla="*/ 32650588 w 306026"/>
              <a:gd name="T67" fmla="*/ 81708474 h 283803"/>
              <a:gd name="T68" fmla="*/ 11915279 w 306026"/>
              <a:gd name="T69" fmla="*/ 88711619 h 283803"/>
              <a:gd name="T70" fmla="*/ 2011841 w 306026"/>
              <a:gd name="T71" fmla="*/ 122949432 h 283803"/>
              <a:gd name="T72" fmla="*/ 10058276 w 306026"/>
              <a:gd name="T73" fmla="*/ 85132206 h 283803"/>
              <a:gd name="T74" fmla="*/ 32805390 w 306026"/>
              <a:gd name="T75" fmla="*/ 77506599 h 283803"/>
              <a:gd name="T76" fmla="*/ 23520905 w 306026"/>
              <a:gd name="T77" fmla="*/ 53228945 h 283803"/>
              <a:gd name="T78" fmla="*/ 24449299 w 306026"/>
              <a:gd name="T79" fmla="*/ 35331741 h 283803"/>
              <a:gd name="T80" fmla="*/ 80821652 w 306026"/>
              <a:gd name="T81" fmla="*/ 0 h 283803"/>
              <a:gd name="T82" fmla="*/ 106559480 w 306026"/>
              <a:gd name="T83" fmla="*/ 28480692 h 283803"/>
              <a:gd name="T84" fmla="*/ 105008972 w 306026"/>
              <a:gd name="T85" fmla="*/ 46223044 h 283803"/>
              <a:gd name="T86" fmla="*/ 104388909 w 306026"/>
              <a:gd name="T87" fmla="*/ 70656939 h 283803"/>
              <a:gd name="T88" fmla="*/ 131212420 w 306026"/>
              <a:gd name="T89" fmla="*/ 93379515 h 283803"/>
              <a:gd name="T90" fmla="*/ 127181151 w 306026"/>
              <a:gd name="T91" fmla="*/ 121081872 h 283803"/>
              <a:gd name="T92" fmla="*/ 108265075 w 306026"/>
              <a:gd name="T93" fmla="*/ 75792914 h 283803"/>
              <a:gd name="T94" fmla="*/ 91364909 w 306026"/>
              <a:gd name="T95" fmla="*/ 80150553 h 283803"/>
              <a:gd name="T96" fmla="*/ 89349416 w 306026"/>
              <a:gd name="T97" fmla="*/ 76726384 h 283803"/>
              <a:gd name="T98" fmla="*/ 80821652 w 306026"/>
              <a:gd name="T99" fmla="*/ 67388644 h 283803"/>
              <a:gd name="T100" fmla="*/ 76325405 w 306026"/>
              <a:gd name="T101" fmla="*/ 62719545 h 283803"/>
              <a:gd name="T102" fmla="*/ 102683337 w 306026"/>
              <a:gd name="T103" fmla="*/ 42176316 h 283803"/>
              <a:gd name="T104" fmla="*/ 106869754 w 306026"/>
              <a:gd name="T105" fmla="*/ 37507333 h 283803"/>
              <a:gd name="T106" fmla="*/ 102528222 w 306026"/>
              <a:gd name="T107" fmla="*/ 30348492 h 283803"/>
              <a:gd name="T108" fmla="*/ 78806007 w 306026"/>
              <a:gd name="T109" fmla="*/ 20387825 h 283803"/>
              <a:gd name="T110" fmla="*/ 99737543 w 306026"/>
              <a:gd name="T111" fmla="*/ 10894211 h 283803"/>
              <a:gd name="T112" fmla="*/ 63766503 w 306026"/>
              <a:gd name="T113" fmla="*/ 6225403 h 2838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6026" h="283803">
                <a:moveTo>
                  <a:pt x="93475" y="168490"/>
                </a:moveTo>
                <a:cubicBezTo>
                  <a:pt x="91670" y="173519"/>
                  <a:pt x="89144" y="178908"/>
                  <a:pt x="84091" y="184296"/>
                </a:cubicBezTo>
                <a:cubicBezTo>
                  <a:pt x="86979" y="189685"/>
                  <a:pt x="102498" y="197588"/>
                  <a:pt x="117295" y="201539"/>
                </a:cubicBezTo>
                <a:cubicBezTo>
                  <a:pt x="131731" y="197588"/>
                  <a:pt x="147250" y="189685"/>
                  <a:pt x="150137" y="184296"/>
                </a:cubicBezTo>
                <a:cubicBezTo>
                  <a:pt x="145085" y="178908"/>
                  <a:pt x="142558" y="173519"/>
                  <a:pt x="140754" y="168490"/>
                </a:cubicBezTo>
                <a:cubicBezTo>
                  <a:pt x="133175" y="172441"/>
                  <a:pt x="125235" y="174238"/>
                  <a:pt x="116934" y="174238"/>
                </a:cubicBezTo>
                <a:cubicBezTo>
                  <a:pt x="108994" y="174238"/>
                  <a:pt x="101054" y="172441"/>
                  <a:pt x="93475" y="168490"/>
                </a:cubicBezTo>
                <a:close/>
                <a:moveTo>
                  <a:pt x="141476" y="63235"/>
                </a:moveTo>
                <a:lnTo>
                  <a:pt x="135340" y="70420"/>
                </a:lnTo>
                <a:cubicBezTo>
                  <a:pt x="134618" y="71857"/>
                  <a:pt x="132814" y="72575"/>
                  <a:pt x="131370" y="72575"/>
                </a:cubicBezTo>
                <a:cubicBezTo>
                  <a:pt x="131009" y="72216"/>
                  <a:pt x="94919" y="68265"/>
                  <a:pt x="66407" y="84071"/>
                </a:cubicBezTo>
                <a:cubicBezTo>
                  <a:pt x="66407" y="85867"/>
                  <a:pt x="66407" y="88382"/>
                  <a:pt x="66407" y="89100"/>
                </a:cubicBezTo>
                <a:cubicBezTo>
                  <a:pt x="66407" y="90537"/>
                  <a:pt x="65685" y="91974"/>
                  <a:pt x="64602" y="92692"/>
                </a:cubicBezTo>
                <a:cubicBezTo>
                  <a:pt x="63159" y="93770"/>
                  <a:pt x="61715" y="94129"/>
                  <a:pt x="60272" y="93770"/>
                </a:cubicBezTo>
                <a:cubicBezTo>
                  <a:pt x="58828" y="93770"/>
                  <a:pt x="55580" y="98081"/>
                  <a:pt x="56302" y="105265"/>
                </a:cubicBezTo>
                <a:cubicBezTo>
                  <a:pt x="56663" y="110654"/>
                  <a:pt x="58828" y="114605"/>
                  <a:pt x="60633" y="116042"/>
                </a:cubicBezTo>
                <a:cubicBezTo>
                  <a:pt x="60993" y="116402"/>
                  <a:pt x="61715" y="116761"/>
                  <a:pt x="62076" y="116402"/>
                </a:cubicBezTo>
                <a:cubicBezTo>
                  <a:pt x="63159" y="116042"/>
                  <a:pt x="64602" y="115683"/>
                  <a:pt x="66046" y="116402"/>
                </a:cubicBezTo>
                <a:cubicBezTo>
                  <a:pt x="67129" y="117120"/>
                  <a:pt x="68212" y="118198"/>
                  <a:pt x="68572" y="119275"/>
                </a:cubicBezTo>
                <a:cubicBezTo>
                  <a:pt x="72903" y="135441"/>
                  <a:pt x="81204" y="149092"/>
                  <a:pt x="92753" y="156995"/>
                </a:cubicBezTo>
                <a:cubicBezTo>
                  <a:pt x="107550" y="167771"/>
                  <a:pt x="126678" y="167771"/>
                  <a:pt x="141476" y="156995"/>
                </a:cubicBezTo>
                <a:cubicBezTo>
                  <a:pt x="153025" y="149092"/>
                  <a:pt x="161325" y="135441"/>
                  <a:pt x="165656" y="119275"/>
                </a:cubicBezTo>
                <a:cubicBezTo>
                  <a:pt x="165656" y="118198"/>
                  <a:pt x="166739" y="117120"/>
                  <a:pt x="168183" y="116402"/>
                </a:cubicBezTo>
                <a:cubicBezTo>
                  <a:pt x="169265" y="115683"/>
                  <a:pt x="170709" y="115683"/>
                  <a:pt x="171792" y="116402"/>
                </a:cubicBezTo>
                <a:cubicBezTo>
                  <a:pt x="172513" y="116761"/>
                  <a:pt x="172874" y="116402"/>
                  <a:pt x="173235" y="116042"/>
                </a:cubicBezTo>
                <a:cubicBezTo>
                  <a:pt x="175401" y="114605"/>
                  <a:pt x="177205" y="110654"/>
                  <a:pt x="177927" y="105265"/>
                </a:cubicBezTo>
                <a:cubicBezTo>
                  <a:pt x="178649" y="98081"/>
                  <a:pt x="175401" y="93770"/>
                  <a:pt x="174318" y="93411"/>
                </a:cubicBezTo>
                <a:cubicBezTo>
                  <a:pt x="172874" y="93770"/>
                  <a:pt x="171070" y="93770"/>
                  <a:pt x="169987" y="92692"/>
                </a:cubicBezTo>
                <a:cubicBezTo>
                  <a:pt x="168904" y="91974"/>
                  <a:pt x="167822" y="90537"/>
                  <a:pt x="167822" y="89100"/>
                </a:cubicBezTo>
                <a:cubicBezTo>
                  <a:pt x="167822" y="87663"/>
                  <a:pt x="167822" y="84430"/>
                  <a:pt x="167822" y="81915"/>
                </a:cubicBezTo>
                <a:cubicBezTo>
                  <a:pt x="157355" y="77245"/>
                  <a:pt x="147611" y="75449"/>
                  <a:pt x="147611" y="75449"/>
                </a:cubicBezTo>
                <a:cubicBezTo>
                  <a:pt x="145806" y="74731"/>
                  <a:pt x="144363" y="73653"/>
                  <a:pt x="144002" y="72216"/>
                </a:cubicBezTo>
                <a:lnTo>
                  <a:pt x="141476" y="63235"/>
                </a:lnTo>
                <a:close/>
                <a:moveTo>
                  <a:pt x="116934" y="28390"/>
                </a:moveTo>
                <a:cubicBezTo>
                  <a:pt x="96362" y="28390"/>
                  <a:pt x="81565" y="33779"/>
                  <a:pt x="73264" y="44196"/>
                </a:cubicBezTo>
                <a:cubicBezTo>
                  <a:pt x="65324" y="54255"/>
                  <a:pt x="64963" y="66828"/>
                  <a:pt x="65685" y="74012"/>
                </a:cubicBezTo>
                <a:cubicBezTo>
                  <a:pt x="91670" y="61439"/>
                  <a:pt x="120904" y="62517"/>
                  <a:pt x="129566" y="62876"/>
                </a:cubicBezTo>
                <a:lnTo>
                  <a:pt x="139671" y="50662"/>
                </a:lnTo>
                <a:cubicBezTo>
                  <a:pt x="140393" y="49225"/>
                  <a:pt x="142197" y="48507"/>
                  <a:pt x="144002" y="48866"/>
                </a:cubicBezTo>
                <a:cubicBezTo>
                  <a:pt x="145806" y="49225"/>
                  <a:pt x="147250" y="50303"/>
                  <a:pt x="147611" y="52099"/>
                </a:cubicBezTo>
                <a:lnTo>
                  <a:pt x="152303" y="66828"/>
                </a:lnTo>
                <a:cubicBezTo>
                  <a:pt x="155551" y="67546"/>
                  <a:pt x="161686" y="69342"/>
                  <a:pt x="168904" y="72216"/>
                </a:cubicBezTo>
                <a:cubicBezTo>
                  <a:pt x="169265" y="64672"/>
                  <a:pt x="168183" y="53177"/>
                  <a:pt x="160964" y="44196"/>
                </a:cubicBezTo>
                <a:cubicBezTo>
                  <a:pt x="152664" y="33779"/>
                  <a:pt x="137866" y="28390"/>
                  <a:pt x="116934" y="28390"/>
                </a:cubicBezTo>
                <a:close/>
                <a:moveTo>
                  <a:pt x="116934" y="19050"/>
                </a:moveTo>
                <a:cubicBezTo>
                  <a:pt x="140754" y="19050"/>
                  <a:pt x="158077" y="25516"/>
                  <a:pt x="168183" y="38449"/>
                </a:cubicBezTo>
                <a:cubicBezTo>
                  <a:pt x="181536" y="55332"/>
                  <a:pt x="177927" y="77605"/>
                  <a:pt x="176844" y="81556"/>
                </a:cubicBezTo>
                <a:cubicBezTo>
                  <a:pt x="177205" y="82634"/>
                  <a:pt x="177205" y="83712"/>
                  <a:pt x="177205" y="84789"/>
                </a:cubicBezTo>
                <a:cubicBezTo>
                  <a:pt x="183702" y="86945"/>
                  <a:pt x="188032" y="95566"/>
                  <a:pt x="186950" y="106343"/>
                </a:cubicBezTo>
                <a:cubicBezTo>
                  <a:pt x="186228" y="113528"/>
                  <a:pt x="183702" y="119635"/>
                  <a:pt x="179371" y="122868"/>
                </a:cubicBezTo>
                <a:cubicBezTo>
                  <a:pt x="177566" y="124664"/>
                  <a:pt x="175401" y="125382"/>
                  <a:pt x="173235" y="125742"/>
                </a:cubicBezTo>
                <a:cubicBezTo>
                  <a:pt x="168904" y="141188"/>
                  <a:pt x="160243" y="154121"/>
                  <a:pt x="148694" y="163102"/>
                </a:cubicBezTo>
                <a:cubicBezTo>
                  <a:pt x="150137" y="168131"/>
                  <a:pt x="152303" y="173519"/>
                  <a:pt x="157355" y="178548"/>
                </a:cubicBezTo>
                <a:cubicBezTo>
                  <a:pt x="162047" y="179626"/>
                  <a:pt x="167100" y="180704"/>
                  <a:pt x="171792" y="182141"/>
                </a:cubicBezTo>
                <a:cubicBezTo>
                  <a:pt x="175401" y="182859"/>
                  <a:pt x="179010" y="183937"/>
                  <a:pt x="183702" y="185374"/>
                </a:cubicBezTo>
                <a:cubicBezTo>
                  <a:pt x="193446" y="188607"/>
                  <a:pt x="202469" y="192558"/>
                  <a:pt x="210770" y="196510"/>
                </a:cubicBezTo>
                <a:cubicBezTo>
                  <a:pt x="225206" y="203695"/>
                  <a:pt x="234589" y="218423"/>
                  <a:pt x="234589" y="234588"/>
                </a:cubicBezTo>
                <a:lnTo>
                  <a:pt x="234589" y="279492"/>
                </a:lnTo>
                <a:cubicBezTo>
                  <a:pt x="234589" y="282007"/>
                  <a:pt x="232424" y="283803"/>
                  <a:pt x="229898" y="283803"/>
                </a:cubicBezTo>
                <a:cubicBezTo>
                  <a:pt x="227371" y="283803"/>
                  <a:pt x="225206" y="282007"/>
                  <a:pt x="225206" y="279492"/>
                </a:cubicBezTo>
                <a:lnTo>
                  <a:pt x="225206" y="234588"/>
                </a:lnTo>
                <a:cubicBezTo>
                  <a:pt x="225206" y="222015"/>
                  <a:pt x="217988" y="210520"/>
                  <a:pt x="206439" y="204772"/>
                </a:cubicBezTo>
                <a:cubicBezTo>
                  <a:pt x="198860" y="200461"/>
                  <a:pt x="190559" y="197228"/>
                  <a:pt x="180814" y="194355"/>
                </a:cubicBezTo>
                <a:cubicBezTo>
                  <a:pt x="176483" y="192918"/>
                  <a:pt x="172874" y="191840"/>
                  <a:pt x="169265" y="191121"/>
                </a:cubicBezTo>
                <a:cubicBezTo>
                  <a:pt x="165656" y="189685"/>
                  <a:pt x="162047" y="188966"/>
                  <a:pt x="158438" y="188248"/>
                </a:cubicBezTo>
                <a:cubicBezTo>
                  <a:pt x="153746" y="197947"/>
                  <a:pt x="137145" y="204772"/>
                  <a:pt x="125957" y="208724"/>
                </a:cubicBezTo>
                <a:lnTo>
                  <a:pt x="136423" y="218782"/>
                </a:lnTo>
                <a:lnTo>
                  <a:pt x="138588" y="220578"/>
                </a:lnTo>
                <a:lnTo>
                  <a:pt x="155190" y="204772"/>
                </a:lnTo>
                <a:cubicBezTo>
                  <a:pt x="157355" y="203335"/>
                  <a:pt x="160243" y="203335"/>
                  <a:pt x="162047" y="205131"/>
                </a:cubicBezTo>
                <a:cubicBezTo>
                  <a:pt x="163852" y="206928"/>
                  <a:pt x="163491" y="209801"/>
                  <a:pt x="161686" y="211598"/>
                </a:cubicBezTo>
                <a:lnTo>
                  <a:pt x="141476" y="230278"/>
                </a:lnTo>
                <a:cubicBezTo>
                  <a:pt x="140754" y="231355"/>
                  <a:pt x="139671" y="231715"/>
                  <a:pt x="138588" y="231715"/>
                </a:cubicBezTo>
                <a:cubicBezTo>
                  <a:pt x="137145" y="231715"/>
                  <a:pt x="136062" y="231355"/>
                  <a:pt x="135340" y="230278"/>
                </a:cubicBezTo>
                <a:lnTo>
                  <a:pt x="133896" y="229200"/>
                </a:lnTo>
                <a:lnTo>
                  <a:pt x="130648" y="232792"/>
                </a:lnTo>
                <a:lnTo>
                  <a:pt x="138949" y="278415"/>
                </a:lnTo>
                <a:cubicBezTo>
                  <a:pt x="139671" y="280929"/>
                  <a:pt x="137866" y="283444"/>
                  <a:pt x="135340" y="283803"/>
                </a:cubicBezTo>
                <a:cubicBezTo>
                  <a:pt x="134979" y="283803"/>
                  <a:pt x="134979" y="283803"/>
                  <a:pt x="134618" y="283803"/>
                </a:cubicBezTo>
                <a:cubicBezTo>
                  <a:pt x="132453" y="283803"/>
                  <a:pt x="130287" y="282366"/>
                  <a:pt x="129927" y="279851"/>
                </a:cubicBezTo>
                <a:lnTo>
                  <a:pt x="121626" y="232433"/>
                </a:lnTo>
                <a:cubicBezTo>
                  <a:pt x="121265" y="230996"/>
                  <a:pt x="121626" y="229559"/>
                  <a:pt x="122347" y="228481"/>
                </a:cubicBezTo>
                <a:lnTo>
                  <a:pt x="127039" y="222375"/>
                </a:lnTo>
                <a:lnTo>
                  <a:pt x="117295" y="213035"/>
                </a:lnTo>
                <a:lnTo>
                  <a:pt x="107189" y="222375"/>
                </a:lnTo>
                <a:lnTo>
                  <a:pt x="111881" y="228481"/>
                </a:lnTo>
                <a:cubicBezTo>
                  <a:pt x="112964" y="229559"/>
                  <a:pt x="113325" y="230996"/>
                  <a:pt x="112964" y="232433"/>
                </a:cubicBezTo>
                <a:lnTo>
                  <a:pt x="104302" y="279851"/>
                </a:lnTo>
                <a:cubicBezTo>
                  <a:pt x="103941" y="282366"/>
                  <a:pt x="102137" y="283803"/>
                  <a:pt x="99971" y="283803"/>
                </a:cubicBezTo>
                <a:cubicBezTo>
                  <a:pt x="99610" y="283803"/>
                  <a:pt x="99249" y="283803"/>
                  <a:pt x="98889" y="283803"/>
                </a:cubicBezTo>
                <a:cubicBezTo>
                  <a:pt x="96362" y="283444"/>
                  <a:pt x="94919" y="280929"/>
                  <a:pt x="95280" y="278415"/>
                </a:cubicBezTo>
                <a:lnTo>
                  <a:pt x="103580" y="232792"/>
                </a:lnTo>
                <a:lnTo>
                  <a:pt x="100332" y="229200"/>
                </a:lnTo>
                <a:lnTo>
                  <a:pt x="98889" y="230278"/>
                </a:lnTo>
                <a:cubicBezTo>
                  <a:pt x="98167" y="231355"/>
                  <a:pt x="97084" y="231715"/>
                  <a:pt x="96001" y="231715"/>
                </a:cubicBezTo>
                <a:cubicBezTo>
                  <a:pt x="94919" y="231715"/>
                  <a:pt x="93836" y="231355"/>
                  <a:pt x="92753" y="230278"/>
                </a:cubicBezTo>
                <a:lnTo>
                  <a:pt x="72542" y="211598"/>
                </a:lnTo>
                <a:cubicBezTo>
                  <a:pt x="70738" y="209801"/>
                  <a:pt x="70738" y="206928"/>
                  <a:pt x="72182" y="205131"/>
                </a:cubicBezTo>
                <a:cubicBezTo>
                  <a:pt x="73986" y="203335"/>
                  <a:pt x="76873" y="202976"/>
                  <a:pt x="78678" y="204772"/>
                </a:cubicBezTo>
                <a:lnTo>
                  <a:pt x="96001" y="220578"/>
                </a:lnTo>
                <a:lnTo>
                  <a:pt x="108272" y="208724"/>
                </a:lnTo>
                <a:cubicBezTo>
                  <a:pt x="97445" y="205131"/>
                  <a:pt x="80843" y="197947"/>
                  <a:pt x="76151" y="188607"/>
                </a:cubicBezTo>
                <a:cubicBezTo>
                  <a:pt x="69294" y="189685"/>
                  <a:pt x="64963" y="191121"/>
                  <a:pt x="64963" y="191121"/>
                </a:cubicBezTo>
                <a:cubicBezTo>
                  <a:pt x="61354" y="191840"/>
                  <a:pt x="57745" y="192918"/>
                  <a:pt x="53053" y="194355"/>
                </a:cubicBezTo>
                <a:cubicBezTo>
                  <a:pt x="44031" y="197228"/>
                  <a:pt x="35369" y="200821"/>
                  <a:pt x="27790" y="204772"/>
                </a:cubicBezTo>
                <a:cubicBezTo>
                  <a:pt x="16241" y="210520"/>
                  <a:pt x="9023" y="222015"/>
                  <a:pt x="9023" y="234588"/>
                </a:cubicBezTo>
                <a:lnTo>
                  <a:pt x="9023" y="279492"/>
                </a:lnTo>
                <a:cubicBezTo>
                  <a:pt x="9023" y="282007"/>
                  <a:pt x="7218" y="283803"/>
                  <a:pt x="4692" y="283803"/>
                </a:cubicBezTo>
                <a:cubicBezTo>
                  <a:pt x="1805" y="283803"/>
                  <a:pt x="0" y="282007"/>
                  <a:pt x="0" y="279492"/>
                </a:cubicBezTo>
                <a:lnTo>
                  <a:pt x="0" y="234588"/>
                </a:lnTo>
                <a:cubicBezTo>
                  <a:pt x="0" y="218423"/>
                  <a:pt x="9023" y="204054"/>
                  <a:pt x="23459" y="196510"/>
                </a:cubicBezTo>
                <a:cubicBezTo>
                  <a:pt x="31399" y="192558"/>
                  <a:pt x="40783" y="188607"/>
                  <a:pt x="50527" y="185374"/>
                </a:cubicBezTo>
                <a:cubicBezTo>
                  <a:pt x="54858" y="183937"/>
                  <a:pt x="58828" y="182859"/>
                  <a:pt x="62437" y="181781"/>
                </a:cubicBezTo>
                <a:cubicBezTo>
                  <a:pt x="62798" y="181781"/>
                  <a:pt x="67851" y="180704"/>
                  <a:pt x="76512" y="178908"/>
                </a:cubicBezTo>
                <a:cubicBezTo>
                  <a:pt x="81565" y="173878"/>
                  <a:pt x="84091" y="168131"/>
                  <a:pt x="85535" y="163102"/>
                </a:cubicBezTo>
                <a:cubicBezTo>
                  <a:pt x="74347" y="154480"/>
                  <a:pt x="65685" y="141188"/>
                  <a:pt x="60993" y="125742"/>
                </a:cubicBezTo>
                <a:cubicBezTo>
                  <a:pt x="58828" y="125382"/>
                  <a:pt x="56663" y="124305"/>
                  <a:pt x="54858" y="122868"/>
                </a:cubicBezTo>
                <a:cubicBezTo>
                  <a:pt x="50527" y="119635"/>
                  <a:pt x="48001" y="113528"/>
                  <a:pt x="47279" y="106343"/>
                </a:cubicBezTo>
                <a:cubicBezTo>
                  <a:pt x="46196" y="95566"/>
                  <a:pt x="50527" y="86945"/>
                  <a:pt x="57023" y="84789"/>
                </a:cubicBezTo>
                <a:cubicBezTo>
                  <a:pt x="57023" y="83352"/>
                  <a:pt x="57023" y="82275"/>
                  <a:pt x="57023" y="81556"/>
                </a:cubicBezTo>
                <a:cubicBezTo>
                  <a:pt x="56302" y="77245"/>
                  <a:pt x="52693" y="55332"/>
                  <a:pt x="66046" y="38449"/>
                </a:cubicBezTo>
                <a:cubicBezTo>
                  <a:pt x="76151" y="25516"/>
                  <a:pt x="93114" y="19050"/>
                  <a:pt x="116934" y="19050"/>
                </a:cubicBezTo>
                <a:close/>
                <a:moveTo>
                  <a:pt x="188500" y="0"/>
                </a:moveTo>
                <a:cubicBezTo>
                  <a:pt x="212367" y="0"/>
                  <a:pt x="229724" y="6466"/>
                  <a:pt x="239850" y="19399"/>
                </a:cubicBezTo>
                <a:cubicBezTo>
                  <a:pt x="254314" y="37721"/>
                  <a:pt x="249252" y="61431"/>
                  <a:pt x="248528" y="63227"/>
                </a:cubicBezTo>
                <a:cubicBezTo>
                  <a:pt x="248528" y="63946"/>
                  <a:pt x="248528" y="65023"/>
                  <a:pt x="248528" y="65742"/>
                </a:cubicBezTo>
                <a:cubicBezTo>
                  <a:pt x="255399" y="67538"/>
                  <a:pt x="259377" y="76519"/>
                  <a:pt x="258292" y="87296"/>
                </a:cubicBezTo>
                <a:cubicBezTo>
                  <a:pt x="257931" y="94481"/>
                  <a:pt x="255038" y="100588"/>
                  <a:pt x="251060" y="103822"/>
                </a:cubicBezTo>
                <a:cubicBezTo>
                  <a:pt x="249252" y="105259"/>
                  <a:pt x="247082" y="106336"/>
                  <a:pt x="244912" y="106696"/>
                </a:cubicBezTo>
                <a:cubicBezTo>
                  <a:pt x="240211" y="122143"/>
                  <a:pt x="231532" y="135076"/>
                  <a:pt x="220322" y="144057"/>
                </a:cubicBezTo>
                <a:cubicBezTo>
                  <a:pt x="221407" y="149086"/>
                  <a:pt x="223938" y="154834"/>
                  <a:pt x="228640" y="159864"/>
                </a:cubicBezTo>
                <a:cubicBezTo>
                  <a:pt x="233702" y="160582"/>
                  <a:pt x="238765" y="162019"/>
                  <a:pt x="243466" y="163097"/>
                </a:cubicBezTo>
                <a:cubicBezTo>
                  <a:pt x="247082" y="164175"/>
                  <a:pt x="250698" y="165252"/>
                  <a:pt x="255399" y="166689"/>
                </a:cubicBezTo>
                <a:cubicBezTo>
                  <a:pt x="264801" y="169923"/>
                  <a:pt x="274203" y="173156"/>
                  <a:pt x="282159" y="177467"/>
                </a:cubicBezTo>
                <a:cubicBezTo>
                  <a:pt x="296985" y="185011"/>
                  <a:pt x="306026" y="199740"/>
                  <a:pt x="306026" y="215547"/>
                </a:cubicBezTo>
                <a:lnTo>
                  <a:pt x="306026" y="279492"/>
                </a:lnTo>
                <a:cubicBezTo>
                  <a:pt x="306026" y="282007"/>
                  <a:pt x="303856" y="283803"/>
                  <a:pt x="301325" y="283803"/>
                </a:cubicBezTo>
                <a:cubicBezTo>
                  <a:pt x="298793" y="283803"/>
                  <a:pt x="296624" y="282007"/>
                  <a:pt x="296624" y="279492"/>
                </a:cubicBezTo>
                <a:lnTo>
                  <a:pt x="296624" y="215547"/>
                </a:lnTo>
                <a:cubicBezTo>
                  <a:pt x="296624" y="202973"/>
                  <a:pt x="289391" y="191477"/>
                  <a:pt x="278181" y="185729"/>
                </a:cubicBezTo>
                <a:cubicBezTo>
                  <a:pt x="270226" y="181778"/>
                  <a:pt x="261908" y="178185"/>
                  <a:pt x="252506" y="174952"/>
                </a:cubicBezTo>
                <a:cubicBezTo>
                  <a:pt x="248167" y="173874"/>
                  <a:pt x="244551" y="173156"/>
                  <a:pt x="240935" y="172078"/>
                </a:cubicBezTo>
                <a:cubicBezTo>
                  <a:pt x="237318" y="171000"/>
                  <a:pt x="233702" y="170282"/>
                  <a:pt x="230086" y="169563"/>
                </a:cubicBezTo>
                <a:cubicBezTo>
                  <a:pt x="227555" y="174233"/>
                  <a:pt x="222130" y="179263"/>
                  <a:pt x="213090" y="185011"/>
                </a:cubicBezTo>
                <a:cubicBezTo>
                  <a:pt x="212367" y="185370"/>
                  <a:pt x="211644" y="185729"/>
                  <a:pt x="210559" y="185729"/>
                </a:cubicBezTo>
                <a:cubicBezTo>
                  <a:pt x="209112" y="185729"/>
                  <a:pt x="207666" y="185011"/>
                  <a:pt x="206581" y="183215"/>
                </a:cubicBezTo>
                <a:cubicBezTo>
                  <a:pt x="205496" y="181418"/>
                  <a:pt x="205858" y="178544"/>
                  <a:pt x="208389" y="177107"/>
                </a:cubicBezTo>
                <a:cubicBezTo>
                  <a:pt x="217429" y="171719"/>
                  <a:pt x="220684" y="167767"/>
                  <a:pt x="221407" y="165612"/>
                </a:cubicBezTo>
                <a:cubicBezTo>
                  <a:pt x="216706" y="160582"/>
                  <a:pt x="213813" y="154834"/>
                  <a:pt x="212005" y="149446"/>
                </a:cubicBezTo>
                <a:cubicBezTo>
                  <a:pt x="204773" y="153397"/>
                  <a:pt x="196817" y="155553"/>
                  <a:pt x="188500" y="155553"/>
                </a:cubicBezTo>
                <a:cubicBezTo>
                  <a:pt x="184161" y="155553"/>
                  <a:pt x="179821" y="154834"/>
                  <a:pt x="175482" y="153757"/>
                </a:cubicBezTo>
                <a:cubicBezTo>
                  <a:pt x="173312" y="153038"/>
                  <a:pt x="171866" y="150523"/>
                  <a:pt x="172589" y="148368"/>
                </a:cubicBezTo>
                <a:cubicBezTo>
                  <a:pt x="172950" y="145853"/>
                  <a:pt x="175482" y="144416"/>
                  <a:pt x="178013" y="144775"/>
                </a:cubicBezTo>
                <a:cubicBezTo>
                  <a:pt x="189946" y="148009"/>
                  <a:pt x="202241" y="145853"/>
                  <a:pt x="213090" y="138309"/>
                </a:cubicBezTo>
                <a:cubicBezTo>
                  <a:pt x="224300" y="130046"/>
                  <a:pt x="232979" y="116395"/>
                  <a:pt x="236957" y="100229"/>
                </a:cubicBezTo>
                <a:cubicBezTo>
                  <a:pt x="237318" y="99151"/>
                  <a:pt x="238403" y="97714"/>
                  <a:pt x="239488" y="97355"/>
                </a:cubicBezTo>
                <a:cubicBezTo>
                  <a:pt x="240935" y="96637"/>
                  <a:pt x="242381" y="96637"/>
                  <a:pt x="243466" y="97355"/>
                </a:cubicBezTo>
                <a:cubicBezTo>
                  <a:pt x="243827" y="97355"/>
                  <a:pt x="244551" y="97355"/>
                  <a:pt x="245274" y="96637"/>
                </a:cubicBezTo>
                <a:cubicBezTo>
                  <a:pt x="246720" y="95200"/>
                  <a:pt x="248890" y="91607"/>
                  <a:pt x="249252" y="86578"/>
                </a:cubicBezTo>
                <a:cubicBezTo>
                  <a:pt x="249975" y="79034"/>
                  <a:pt x="247082" y="74723"/>
                  <a:pt x="245636" y="74364"/>
                </a:cubicBezTo>
                <a:cubicBezTo>
                  <a:pt x="244551" y="74723"/>
                  <a:pt x="242743" y="74723"/>
                  <a:pt x="241658" y="73645"/>
                </a:cubicBezTo>
                <a:cubicBezTo>
                  <a:pt x="240211" y="72927"/>
                  <a:pt x="239126" y="71849"/>
                  <a:pt x="239126" y="70053"/>
                </a:cubicBezTo>
                <a:cubicBezTo>
                  <a:pt x="239126" y="68616"/>
                  <a:pt x="239126" y="65023"/>
                  <a:pt x="239126" y="62509"/>
                </a:cubicBezTo>
                <a:cubicBezTo>
                  <a:pt x="224662" y="52809"/>
                  <a:pt x="209112" y="48857"/>
                  <a:pt x="188862" y="51013"/>
                </a:cubicBezTo>
                <a:cubicBezTo>
                  <a:pt x="186330" y="51013"/>
                  <a:pt x="184161" y="49576"/>
                  <a:pt x="183799" y="47061"/>
                </a:cubicBezTo>
                <a:cubicBezTo>
                  <a:pt x="183799" y="44546"/>
                  <a:pt x="185245" y="42032"/>
                  <a:pt x="187777" y="42032"/>
                </a:cubicBezTo>
                <a:cubicBezTo>
                  <a:pt x="208389" y="39876"/>
                  <a:pt x="225385" y="43109"/>
                  <a:pt x="240573" y="52091"/>
                </a:cubicBezTo>
                <a:cubicBezTo>
                  <a:pt x="240935" y="44546"/>
                  <a:pt x="239488" y="33769"/>
                  <a:pt x="232617" y="25147"/>
                </a:cubicBezTo>
                <a:cubicBezTo>
                  <a:pt x="224300" y="14370"/>
                  <a:pt x="209474" y="9340"/>
                  <a:pt x="188500" y="9340"/>
                </a:cubicBezTo>
                <a:cubicBezTo>
                  <a:pt x="174759" y="9340"/>
                  <a:pt x="163548" y="11496"/>
                  <a:pt x="155231" y="16525"/>
                </a:cubicBezTo>
                <a:cubicBezTo>
                  <a:pt x="153062" y="17603"/>
                  <a:pt x="150169" y="16884"/>
                  <a:pt x="148722" y="14370"/>
                </a:cubicBezTo>
                <a:cubicBezTo>
                  <a:pt x="147637" y="12214"/>
                  <a:pt x="148360" y="9699"/>
                  <a:pt x="150530" y="8262"/>
                </a:cubicBezTo>
                <a:cubicBezTo>
                  <a:pt x="160294" y="2874"/>
                  <a:pt x="173312" y="0"/>
                  <a:pt x="188500"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2" name="Title 1">
            <a:extLst>
              <a:ext uri="{FF2B5EF4-FFF2-40B4-BE49-F238E27FC236}">
                <a16:creationId xmlns:a16="http://schemas.microsoft.com/office/drawing/2014/main" id="{72DB1C46-CC85-A53A-A113-C2DC31244F56}"/>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l-GR" dirty="0">
                <a:latin typeface="Lato Black" panose="020B0604020202020204" pitchFamily="34" charset="0"/>
                <a:ea typeface="Lato Black" panose="020B0604020202020204" pitchFamily="34" charset="0"/>
                <a:cs typeface="Lato Black" panose="020B0604020202020204" pitchFamily="34" charset="0"/>
              </a:rPr>
              <a:t>Clinical Methodology</a:t>
            </a:r>
          </a:p>
        </p:txBody>
      </p:sp>
    </p:spTree>
    <p:extLst>
      <p:ext uri="{BB962C8B-B14F-4D97-AF65-F5344CB8AC3E}">
        <p14:creationId xmlns:p14="http://schemas.microsoft.com/office/powerpoint/2010/main" val="3149511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ημερομηνίας 3">
            <a:extLst>
              <a:ext uri="{FF2B5EF4-FFF2-40B4-BE49-F238E27FC236}">
                <a16:creationId xmlns:a16="http://schemas.microsoft.com/office/drawing/2014/main" id="{379FCE11-3811-FBCA-2DB9-6C41F852F945}"/>
              </a:ext>
            </a:extLst>
          </p:cNvPr>
          <p:cNvSpPr>
            <a:spLocks noGrp="1"/>
          </p:cNvSpPr>
          <p:nvPr>
            <p:ph type="dt" sz="half" idx="10"/>
          </p:nvPr>
        </p:nvSpPr>
        <p:spPr/>
        <p:txBody>
          <a:bodyPr/>
          <a:lstStyle/>
          <a:p>
            <a:fld id="{52A6460C-7CB4-433C-817C-269E8B154B52}" type="datetimeFigureOut">
              <a:rPr lang="el-GR" smtClean="0"/>
              <a:t>17/1/24</a:t>
            </a:fld>
            <a:endParaRPr lang="el-GR" dirty="0"/>
          </a:p>
        </p:txBody>
      </p:sp>
      <p:sp>
        <p:nvSpPr>
          <p:cNvPr id="4" name="Slide Number Placeholder 3"/>
          <p:cNvSpPr>
            <a:spLocks noGrp="1"/>
          </p:cNvSpPr>
          <p:nvPr>
            <p:ph type="sldNum" sz="quarter" idx="12"/>
          </p:nvPr>
        </p:nvSpPr>
        <p:spPr/>
        <p:txBody>
          <a:bodyPr/>
          <a:lstStyle/>
          <a:p>
            <a:fld id="{570DC86A-50DC-4060-8B57-B6E3B360CD28}" type="slidenum">
              <a:rPr lang="en-US" smtClean="0"/>
              <a:pPr/>
              <a:t>2</a:t>
            </a:fld>
            <a:endParaRPr lang="en-US" dirty="0"/>
          </a:p>
        </p:txBody>
      </p:sp>
      <p:sp>
        <p:nvSpPr>
          <p:cNvPr id="2" name="Θέση υποσέλιδου 4">
            <a:extLst>
              <a:ext uri="{FF2B5EF4-FFF2-40B4-BE49-F238E27FC236}">
                <a16:creationId xmlns:a16="http://schemas.microsoft.com/office/drawing/2014/main" id="{AE46F79E-76EC-03F3-5FF7-E0956AE22549}"/>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COMFORTAGE – Prediction, Monitoring and Personalized Recommendations for Prevention and Relief of Dementia and Other Neurodegenerative Diseases</a:t>
            </a:r>
            <a:endParaRPr lang="el-GR" dirty="0"/>
          </a:p>
        </p:txBody>
      </p:sp>
      <p:pic>
        <p:nvPicPr>
          <p:cNvPr id="7" name="Picture 3">
            <a:extLst>
              <a:ext uri="{FF2B5EF4-FFF2-40B4-BE49-F238E27FC236}">
                <a16:creationId xmlns:a16="http://schemas.microsoft.com/office/drawing/2014/main" id="{9D60C377-6BF2-B476-1E35-57CA0AF56C87}"/>
              </a:ext>
            </a:extLst>
          </p:cNvPr>
          <p:cNvPicPr>
            <a:picLocks noChangeAspect="1" noChangeArrowheads="1"/>
          </p:cNvPicPr>
          <p:nvPr/>
        </p:nvPicPr>
        <p:blipFill>
          <a:blip r:embed="rId2" cstate="print"/>
          <a:srcRect/>
          <a:stretch>
            <a:fillRect/>
          </a:stretch>
        </p:blipFill>
        <p:spPr bwMode="auto">
          <a:xfrm>
            <a:off x="2297644" y="0"/>
            <a:ext cx="7350855" cy="1984483"/>
          </a:xfrm>
          <a:prstGeom prst="rect">
            <a:avLst/>
          </a:prstGeom>
          <a:noFill/>
          <a:ln w="9525">
            <a:noFill/>
            <a:miter lim="800000"/>
            <a:headEnd/>
            <a:tailEnd/>
          </a:ln>
        </p:spPr>
      </p:pic>
      <p:pic>
        <p:nvPicPr>
          <p:cNvPr id="9" name="Εικόνα 8">
            <a:extLst>
              <a:ext uri="{FF2B5EF4-FFF2-40B4-BE49-F238E27FC236}">
                <a16:creationId xmlns:a16="http://schemas.microsoft.com/office/drawing/2014/main" id="{8F631862-A14E-9079-1883-E2E9433D6A4D}"/>
              </a:ext>
            </a:extLst>
          </p:cNvPr>
          <p:cNvPicPr>
            <a:picLocks noChangeAspect="1"/>
          </p:cNvPicPr>
          <p:nvPr/>
        </p:nvPicPr>
        <p:blipFill>
          <a:blip r:embed="rId3"/>
          <a:stretch>
            <a:fillRect/>
          </a:stretch>
        </p:blipFill>
        <p:spPr>
          <a:xfrm>
            <a:off x="3411577" y="1984483"/>
            <a:ext cx="5785169" cy="4212208"/>
          </a:xfrm>
          <a:prstGeom prst="rect">
            <a:avLst/>
          </a:prstGeom>
        </p:spPr>
      </p:pic>
    </p:spTree>
    <p:extLst>
      <p:ext uri="{BB962C8B-B14F-4D97-AF65-F5344CB8AC3E}">
        <p14:creationId xmlns:p14="http://schemas.microsoft.com/office/powerpoint/2010/main" val="36955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18435" y="996215"/>
            <a:ext cx="2164882" cy="779644"/>
          </a:xfrm>
        </p:spPr>
        <p:txBody>
          <a:bodyPr>
            <a:normAutofit fontScale="90000"/>
          </a:bodyPr>
          <a:lstStyle/>
          <a:p>
            <a:r>
              <a:rPr lang="en-US" altLang="el-GR" dirty="0"/>
              <a:t>EC Call and Topic</a:t>
            </a:r>
          </a:p>
        </p:txBody>
      </p:sp>
      <p:sp>
        <p:nvSpPr>
          <p:cNvPr id="3" name="Θέση ημερομηνίας 3">
            <a:extLst>
              <a:ext uri="{FF2B5EF4-FFF2-40B4-BE49-F238E27FC236}">
                <a16:creationId xmlns:a16="http://schemas.microsoft.com/office/drawing/2014/main" id="{379FCE11-3811-FBCA-2DB9-6C41F852F945}"/>
              </a:ext>
            </a:extLst>
          </p:cNvPr>
          <p:cNvSpPr>
            <a:spLocks noGrp="1"/>
          </p:cNvSpPr>
          <p:nvPr>
            <p:ph type="dt" sz="half" idx="10"/>
          </p:nvPr>
        </p:nvSpPr>
        <p:spPr/>
        <p:txBody>
          <a:bodyPr/>
          <a:lstStyle/>
          <a:p>
            <a:fld id="{52A6460C-7CB4-433C-817C-269E8B154B52}" type="datetimeFigureOut">
              <a:rPr lang="el-GR" smtClean="0"/>
              <a:t>17/1/24</a:t>
            </a:fld>
            <a:endParaRPr lang="el-GR" dirty="0"/>
          </a:p>
        </p:txBody>
      </p:sp>
      <p:sp>
        <p:nvSpPr>
          <p:cNvPr id="4" name="Slide Number Placeholder 3"/>
          <p:cNvSpPr>
            <a:spLocks noGrp="1"/>
          </p:cNvSpPr>
          <p:nvPr>
            <p:ph type="sldNum" sz="quarter" idx="12"/>
          </p:nvPr>
        </p:nvSpPr>
        <p:spPr/>
        <p:txBody>
          <a:bodyPr/>
          <a:lstStyle/>
          <a:p>
            <a:fld id="{570DC86A-50DC-4060-8B57-B6E3B360CD28}" type="slidenum">
              <a:rPr lang="en-US" smtClean="0"/>
              <a:pPr/>
              <a:t>3</a:t>
            </a:fld>
            <a:endParaRPr lang="en-US"/>
          </a:p>
        </p:txBody>
      </p:sp>
      <p:sp>
        <p:nvSpPr>
          <p:cNvPr id="2" name="Θέση υποσέλιδου 4">
            <a:extLst>
              <a:ext uri="{FF2B5EF4-FFF2-40B4-BE49-F238E27FC236}">
                <a16:creationId xmlns:a16="http://schemas.microsoft.com/office/drawing/2014/main" id="{AE46F79E-76EC-03F3-5FF7-E0956AE22549}"/>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COMFORTAGE – Prediction, Monitoring and Personalized Recommendations for Prevention and Relief of Dementia and Other Neurodegenerative Diseases</a:t>
            </a:r>
            <a:endParaRPr lang="el-GR" dirty="0"/>
          </a:p>
        </p:txBody>
      </p:sp>
      <p:graphicFrame>
        <p:nvGraphicFramePr>
          <p:cNvPr id="8" name="Πίνακας 7">
            <a:extLst>
              <a:ext uri="{FF2B5EF4-FFF2-40B4-BE49-F238E27FC236}">
                <a16:creationId xmlns:a16="http://schemas.microsoft.com/office/drawing/2014/main" id="{DF954E97-26DC-E11E-6519-E52C6153805F}"/>
              </a:ext>
            </a:extLst>
          </p:cNvPr>
          <p:cNvGraphicFramePr>
            <a:graphicFrameLocks noGrp="1"/>
          </p:cNvGraphicFramePr>
          <p:nvPr>
            <p:extLst>
              <p:ext uri="{D42A27DB-BD31-4B8C-83A1-F6EECF244321}">
                <p14:modId xmlns:p14="http://schemas.microsoft.com/office/powerpoint/2010/main" val="1450849244"/>
              </p:ext>
            </p:extLst>
          </p:nvPr>
        </p:nvGraphicFramePr>
        <p:xfrm>
          <a:off x="2830629" y="216953"/>
          <a:ext cx="9234538" cy="5759328"/>
        </p:xfrm>
        <a:graphic>
          <a:graphicData uri="http://schemas.openxmlformats.org/drawingml/2006/table">
            <a:tbl>
              <a:tblPr>
                <a:tableStyleId>{5C22544A-7EE6-4342-B048-85BDC9FD1C3A}</a:tableStyleId>
              </a:tblPr>
              <a:tblGrid>
                <a:gridCol w="3169581">
                  <a:extLst>
                    <a:ext uri="{9D8B030D-6E8A-4147-A177-3AD203B41FA5}">
                      <a16:colId xmlns:a16="http://schemas.microsoft.com/office/drawing/2014/main" val="4266612660"/>
                    </a:ext>
                  </a:extLst>
                </a:gridCol>
                <a:gridCol w="6064957">
                  <a:extLst>
                    <a:ext uri="{9D8B030D-6E8A-4147-A177-3AD203B41FA5}">
                      <a16:colId xmlns:a16="http://schemas.microsoft.com/office/drawing/2014/main" val="596973007"/>
                    </a:ext>
                  </a:extLst>
                </a:gridCol>
              </a:tblGrid>
              <a:tr h="377065">
                <a:tc>
                  <a:txBody>
                    <a:bodyPr/>
                    <a:lstStyle/>
                    <a:p>
                      <a:pPr>
                        <a:lnSpc>
                          <a:spcPts val="1500"/>
                        </a:lnSpc>
                        <a:spcAft>
                          <a:spcPts val="600"/>
                        </a:spcAft>
                      </a:pPr>
                      <a:r>
                        <a:rPr lang="en-GB" sz="1400" b="1" cap="all" spc="20" dirty="0">
                          <a:effectLst/>
                        </a:rPr>
                        <a:t>Call title</a:t>
                      </a:r>
                      <a:endParaRPr lang="el-GR" sz="1400" b="1" cap="all" spc="20" dirty="0">
                        <a:solidFill>
                          <a:srgbClr val="808080"/>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a:lnSpc>
                          <a:spcPts val="1500"/>
                        </a:lnSpc>
                        <a:spcAft>
                          <a:spcPts val="600"/>
                        </a:spcAft>
                      </a:pPr>
                      <a:r>
                        <a:rPr lang="en-GB" sz="1100" b="1" dirty="0">
                          <a:effectLst/>
                        </a:rPr>
                        <a:t>The Silver Deal - Person-centred health and care in European regions </a:t>
                      </a:r>
                      <a:r>
                        <a:rPr lang="en-GB" sz="1100" b="1" dirty="0">
                          <a:solidFill>
                            <a:srgbClr val="C00000"/>
                          </a:solidFill>
                          <a:effectLst/>
                        </a:rPr>
                        <a:t>(2 proposals were accepted)</a:t>
                      </a:r>
                      <a:endParaRPr lang="el-GR"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10" marR="54610" marT="8890" marB="8890" anchor="ctr"/>
                </a:tc>
                <a:extLst>
                  <a:ext uri="{0D108BD9-81ED-4DB2-BD59-A6C34878D82A}">
                    <a16:rowId xmlns:a16="http://schemas.microsoft.com/office/drawing/2014/main" val="1174650296"/>
                  </a:ext>
                </a:extLst>
              </a:tr>
              <a:tr h="377065">
                <a:tc>
                  <a:txBody>
                    <a:bodyPr/>
                    <a:lstStyle/>
                    <a:p>
                      <a:pPr>
                        <a:lnSpc>
                          <a:spcPts val="1500"/>
                        </a:lnSpc>
                        <a:spcAft>
                          <a:spcPts val="600"/>
                        </a:spcAft>
                      </a:pPr>
                      <a:r>
                        <a:rPr lang="en-GB" sz="1400" b="1" cap="all" spc="20" dirty="0">
                          <a:effectLst/>
                        </a:rPr>
                        <a:t>topic id</a:t>
                      </a:r>
                      <a:endParaRPr lang="el-GR" sz="1400" b="1" cap="all" spc="20" dirty="0">
                        <a:solidFill>
                          <a:srgbClr val="808080"/>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a:lnSpc>
                          <a:spcPts val="1500"/>
                        </a:lnSpc>
                        <a:spcAft>
                          <a:spcPts val="600"/>
                        </a:spcAft>
                      </a:pPr>
                      <a:r>
                        <a:rPr lang="en-GB" sz="1100" b="1" dirty="0">
                          <a:effectLst/>
                        </a:rPr>
                        <a:t>HORIZON-HLTH-2023-STAYHLTH-01-01</a:t>
                      </a:r>
                      <a:endParaRPr lang="el-G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610" marR="54610" marT="8890" marB="8890" anchor="ctr"/>
                </a:tc>
                <a:extLst>
                  <a:ext uri="{0D108BD9-81ED-4DB2-BD59-A6C34878D82A}">
                    <a16:rowId xmlns:a16="http://schemas.microsoft.com/office/drawing/2014/main" val="15552336"/>
                  </a:ext>
                </a:extLst>
              </a:tr>
              <a:tr h="377065">
                <a:tc>
                  <a:txBody>
                    <a:bodyPr/>
                    <a:lstStyle/>
                    <a:p>
                      <a:pPr marL="0" algn="l" defTabSz="914400" rtl="0" eaLnBrk="1" latinLnBrk="0" hangingPunct="1">
                        <a:lnSpc>
                          <a:spcPts val="1500"/>
                        </a:lnSpc>
                        <a:spcAft>
                          <a:spcPts val="600"/>
                        </a:spcAft>
                      </a:pPr>
                      <a:r>
                        <a:rPr lang="en-US" sz="1400" b="1" kern="1200" cap="all" spc="20" dirty="0">
                          <a:solidFill>
                            <a:schemeClr val="dk1"/>
                          </a:solidFill>
                          <a:effectLst/>
                          <a:latin typeface="+mn-lt"/>
                          <a:ea typeface="+mn-ea"/>
                          <a:cs typeface="+mn-cs"/>
                        </a:rPr>
                        <a:t>Expected outcomes</a:t>
                      </a:r>
                      <a:endParaRPr lang="el-GR" sz="1400" b="1" kern="1200" cap="all" spc="20" dirty="0">
                        <a:solidFill>
                          <a:schemeClr val="dk1"/>
                        </a:solidFill>
                        <a:effectLst/>
                        <a:latin typeface="+mn-lt"/>
                        <a:ea typeface="+mn-ea"/>
                        <a:cs typeface="+mn-cs"/>
                      </a:endParaRPr>
                    </a:p>
                  </a:txBody>
                  <a:tcPr marL="54610" marR="54610" marT="8890" marB="8890" anchor="ctr"/>
                </a:tc>
                <a:tc>
                  <a:txBody>
                    <a:bodyPr/>
                    <a:lstStyle/>
                    <a:p>
                      <a:pPr marL="285750" indent="-285750">
                        <a:lnSpc>
                          <a:spcPts val="1500"/>
                        </a:lnSpc>
                        <a:spcAft>
                          <a:spcPts val="6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Citizens and patients will get effective, preventive, integrated, coordinated, evidence-based and people-</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centred</a:t>
                      </a:r>
                      <a:r>
                        <a:rPr lang="en-US" sz="1100" dirty="0">
                          <a:effectLst/>
                          <a:latin typeface="Calibri" panose="020F0502020204030204" pitchFamily="34" charset="0"/>
                          <a:ea typeface="Calibri" panose="020F0502020204030204" pitchFamily="34" charset="0"/>
                          <a:cs typeface="Times New Roman" panose="02020603050405020304" pitchFamily="18" charset="0"/>
                        </a:rPr>
                        <a:t> high-quality health and care services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to identify and tackle or prevent multi-morbidities, frailty, biologically or mentally reduced capacities</a:t>
                      </a:r>
                      <a:r>
                        <a:rPr lang="en-US" sz="1100" dirty="0">
                          <a:effectLst/>
                          <a:latin typeface="Calibri" panose="020F0502020204030204" pitchFamily="34" charset="0"/>
                          <a:ea typeface="Calibri" panose="020F0502020204030204" pitchFamily="34" charset="0"/>
                          <a:cs typeface="Times New Roman" panose="02020603050405020304" pitchFamily="18" charset="0"/>
                        </a:rPr>
                        <a:t>, (sensory) impairments, dementia and/or neurodegeneration, fostering mental and physical health, wellbeing and quality of life.</a:t>
                      </a:r>
                    </a:p>
                    <a:p>
                      <a:pPr marL="285750" indent="-285750">
                        <a:lnSpc>
                          <a:spcPts val="1500"/>
                        </a:lnSpc>
                        <a:spcAft>
                          <a:spcPts val="600"/>
                        </a:spcAft>
                        <a:buFont typeface="Arial" panose="020B0604020202020204" pitchFamily="34" charset="0"/>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Primary and community-based health and care services will be better equipped to early identify people at risk of developing non-communicable diseases (NCDs) and multi-morbidities </a:t>
                      </a:r>
                      <a:r>
                        <a:rPr lang="en-US" sz="1100" dirty="0">
                          <a:effectLst/>
                          <a:latin typeface="Calibri" panose="020F0502020204030204" pitchFamily="34" charset="0"/>
                          <a:ea typeface="Calibri" panose="020F0502020204030204" pitchFamily="34" charset="0"/>
                          <a:cs typeface="Times New Roman" panose="02020603050405020304" pitchFamily="18" charset="0"/>
                        </a:rPr>
                        <a:t>. They will have integrated and cost-effective intervention tools to help prevent, monitor and manage progression of age-related diseases, conditions and disabilities, while promoting healthy lifestyles, ageing in place[1], as well as physical and mental wellbeing among the elderly.</a:t>
                      </a:r>
                    </a:p>
                    <a:p>
                      <a:pPr marL="285750" indent="-285750">
                        <a:lnSpc>
                          <a:spcPts val="1500"/>
                        </a:lnSpc>
                        <a:spcAft>
                          <a:spcPts val="600"/>
                        </a:spcAft>
                        <a:buFont typeface="Arial" panose="020B0604020202020204" pitchFamily="34" charset="0"/>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Older people, including those receiving long-term care, will be empowered to take an active role in the management of their own physical and mental health, as well as increase their social interactions and wellbeing through better health literacy, educational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programmes</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trainings and platforms</a:t>
                      </a:r>
                      <a:r>
                        <a:rPr lang="en-US" sz="1100" dirty="0">
                          <a:effectLst/>
                          <a:latin typeface="Calibri" panose="020F0502020204030204" pitchFamily="34" charset="0"/>
                          <a:ea typeface="Calibri" panose="020F0502020204030204" pitchFamily="34" charset="0"/>
                          <a:cs typeface="Times New Roman" panose="02020603050405020304" pitchFamily="18" charset="0"/>
                        </a:rPr>
                        <a:t>, including with the help of innovative and digitally enabled solutions .</a:t>
                      </a:r>
                    </a:p>
                    <a:p>
                      <a:pPr marL="285750" indent="-285750">
                        <a:lnSpc>
                          <a:spcPts val="1500"/>
                        </a:lnSpc>
                        <a:spcAft>
                          <a:spcPts val="6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Citizens, all relevant stakeholders, public authorities, cities and rural environments, as well as health care providers will be engaged to ensure the introduction to and the integration of age-friendly , mental and physical health promoting innovative care pathways and digitally enabled solutions into the daily life and wellbeing of the ageing population, with the aim of leaving no-one behind.</a:t>
                      </a:r>
                    </a:p>
                  </a:txBody>
                  <a:tcPr marL="54610" marR="54610" marT="8890" marB="8890" anchor="ctr"/>
                </a:tc>
                <a:extLst>
                  <a:ext uri="{0D108BD9-81ED-4DB2-BD59-A6C34878D82A}">
                    <a16:rowId xmlns:a16="http://schemas.microsoft.com/office/drawing/2014/main" val="372639961"/>
                  </a:ext>
                </a:extLst>
              </a:tr>
              <a:tr h="377065">
                <a:tc>
                  <a:txBody>
                    <a:bodyPr/>
                    <a:lstStyle/>
                    <a:p>
                      <a:pPr marL="0" algn="l" defTabSz="914400" rtl="0" eaLnBrk="1" latinLnBrk="0" hangingPunct="1">
                        <a:lnSpc>
                          <a:spcPts val="1500"/>
                        </a:lnSpc>
                        <a:spcAft>
                          <a:spcPts val="600"/>
                        </a:spcAft>
                      </a:pPr>
                      <a:r>
                        <a:rPr lang="en-US" sz="1400" b="1" kern="1200" cap="all" spc="20" dirty="0">
                          <a:solidFill>
                            <a:schemeClr val="dk1"/>
                          </a:solidFill>
                          <a:effectLst/>
                          <a:latin typeface="+mn-lt"/>
                          <a:ea typeface="+mn-ea"/>
                          <a:cs typeface="+mn-cs"/>
                        </a:rPr>
                        <a:t>SCOPE</a:t>
                      </a:r>
                      <a:endParaRPr lang="el-GR" sz="1400" b="1" kern="1200" cap="all" spc="20" dirty="0">
                        <a:solidFill>
                          <a:schemeClr val="dk1"/>
                        </a:solidFill>
                        <a:effectLst/>
                        <a:latin typeface="+mn-lt"/>
                        <a:ea typeface="+mn-ea"/>
                        <a:cs typeface="+mn-cs"/>
                      </a:endParaRPr>
                    </a:p>
                  </a:txBody>
                  <a:tcPr marL="54610" marR="54610" marT="8890" marB="8890" anchor="ctr"/>
                </a:tc>
                <a:tc>
                  <a:txBody>
                    <a:bodyPr/>
                    <a:lstStyle/>
                    <a:p>
                      <a:pPr>
                        <a:lnSpc>
                          <a:spcPts val="1500"/>
                        </a:lnSpc>
                        <a:spcAft>
                          <a:spcPts val="6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topic aims to implement strategies and actions in line with the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Green Paper on Ageing</a:t>
                      </a:r>
                      <a:r>
                        <a:rPr lang="en-US" sz="1100" dirty="0">
                          <a:effectLst/>
                          <a:latin typeface="Calibri" panose="020F0502020204030204" pitchFamily="34" charset="0"/>
                          <a:ea typeface="Calibri" panose="020F0502020204030204" pitchFamily="34" charset="0"/>
                          <a:cs typeface="Times New Roman" panose="02020603050405020304" pitchFamily="18" charset="0"/>
                        </a:rPr>
                        <a:t>[2], the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EU Long-term care report</a:t>
                      </a:r>
                      <a:r>
                        <a:rPr lang="en-US" sz="1100" dirty="0">
                          <a:effectLst/>
                          <a:latin typeface="Calibri" panose="020F0502020204030204" pitchFamily="34" charset="0"/>
                          <a:ea typeface="Calibri" panose="020F0502020204030204" pitchFamily="34" charset="0"/>
                          <a:cs typeface="Times New Roman" panose="02020603050405020304" pitchFamily="18" charset="0"/>
                        </a:rPr>
                        <a:t>[3], the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‘Healthier Together’ – EU Non-Communicable Diseases Initiative</a:t>
                      </a:r>
                      <a:r>
                        <a:rPr lang="en-US" sz="1100" dirty="0">
                          <a:effectLst/>
                          <a:latin typeface="Calibri" panose="020F0502020204030204" pitchFamily="34" charset="0"/>
                          <a:ea typeface="Calibri" panose="020F0502020204030204" pitchFamily="34" charset="0"/>
                          <a:cs typeface="Times New Roman" panose="02020603050405020304" pitchFamily="18" charset="0"/>
                        </a:rPr>
                        <a:t>[4], the new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EU Care Strategy</a:t>
                      </a:r>
                      <a:r>
                        <a:rPr lang="en-US" sz="1100" dirty="0">
                          <a:effectLst/>
                          <a:latin typeface="Calibri" panose="020F0502020204030204" pitchFamily="34" charset="0"/>
                          <a:ea typeface="Calibri" panose="020F0502020204030204" pitchFamily="34" charset="0"/>
                          <a:cs typeface="Times New Roman" panose="02020603050405020304" pitchFamily="18" charset="0"/>
                        </a:rPr>
                        <a:t>[5], which strive to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address demographic change and enable better health and care for Europe’s growing ageing societies</a:t>
                      </a:r>
                      <a:r>
                        <a:rPr lang="en-US" sz="1100" dirty="0">
                          <a:effectLst/>
                          <a:latin typeface="Calibri" panose="020F0502020204030204" pitchFamily="34" charset="0"/>
                          <a:ea typeface="Calibri" panose="020F0502020204030204" pitchFamily="34" charset="0"/>
                          <a:cs typeface="Times New Roman" panose="02020603050405020304" pitchFamily="18" charset="0"/>
                        </a:rPr>
                        <a:t>, as well as to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harness the potential of the Silver Economy</a:t>
                      </a:r>
                      <a:r>
                        <a:rPr lang="en-US" sz="1100" dirty="0">
                          <a:effectLst/>
                          <a:latin typeface="Calibri" panose="020F0502020204030204" pitchFamily="34" charset="0"/>
                          <a:ea typeface="Calibri" panose="020F0502020204030204" pitchFamily="34" charset="0"/>
                          <a:cs typeface="Times New Roman" panose="02020603050405020304" pitchFamily="18" charset="0"/>
                        </a:rPr>
                        <a:t>[6]. NCD prevention is highly relevant to reduce the need for long-term care. New tools and integrated care models are needed,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reinforcing primary, community- and home-based health and long-term care provision</a:t>
                      </a:r>
                      <a:r>
                        <a:rPr lang="en-US" sz="1100" dirty="0">
                          <a:effectLst/>
                          <a:latin typeface="Calibri" panose="020F0502020204030204" pitchFamily="34" charset="0"/>
                          <a:ea typeface="Calibri" panose="020F0502020204030204" pitchFamily="34" charset="0"/>
                          <a:cs typeface="Times New Roman" panose="02020603050405020304" pitchFamily="18" charset="0"/>
                        </a:rPr>
                        <a:t>, through better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early detection and management of diseases among older people </a:t>
                      </a:r>
                      <a:r>
                        <a:rPr lang="en-US" sz="1100" dirty="0">
                          <a:effectLst/>
                          <a:latin typeface="Calibri" panose="020F0502020204030204" pitchFamily="34" charset="0"/>
                          <a:ea typeface="Calibri" panose="020F0502020204030204" pitchFamily="34" charset="0"/>
                          <a:cs typeface="Times New Roman" panose="02020603050405020304" pitchFamily="18" charset="0"/>
                        </a:rPr>
                        <a:t>in an increasingly ageing society and overburdened health and care systems.</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610" marR="54610" marT="8890" marB="8890" anchor="ctr"/>
                </a:tc>
                <a:extLst>
                  <a:ext uri="{0D108BD9-81ED-4DB2-BD59-A6C34878D82A}">
                    <a16:rowId xmlns:a16="http://schemas.microsoft.com/office/drawing/2014/main" val="2197639230"/>
                  </a:ext>
                </a:extLst>
              </a:tr>
            </a:tbl>
          </a:graphicData>
        </a:graphic>
      </p:graphicFrame>
    </p:spTree>
    <p:extLst>
      <p:ext uri="{BB962C8B-B14F-4D97-AF65-F5344CB8AC3E}">
        <p14:creationId xmlns:p14="http://schemas.microsoft.com/office/powerpoint/2010/main" val="1273739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57224" y="499533"/>
            <a:ext cx="10772775" cy="934631"/>
          </a:xfrm>
        </p:spPr>
        <p:txBody>
          <a:bodyPr/>
          <a:lstStyle/>
          <a:p>
            <a:r>
              <a:rPr lang="en-US" altLang="el-GR" dirty="0">
                <a:latin typeface="Lato Black" panose="020B0604020202020204" pitchFamily="34" charset="0"/>
                <a:ea typeface="Lato Black" panose="020B0604020202020204" pitchFamily="34" charset="0"/>
                <a:cs typeface="Lato Black" panose="020B0604020202020204" pitchFamily="34" charset="0"/>
              </a:rPr>
              <a:t>Consortium</a:t>
            </a:r>
          </a:p>
        </p:txBody>
      </p:sp>
      <p:sp>
        <p:nvSpPr>
          <p:cNvPr id="3" name="Θέση ημερομηνίας 3">
            <a:extLst>
              <a:ext uri="{FF2B5EF4-FFF2-40B4-BE49-F238E27FC236}">
                <a16:creationId xmlns:a16="http://schemas.microsoft.com/office/drawing/2014/main" id="{379FCE11-3811-FBCA-2DB9-6C41F852F945}"/>
              </a:ext>
            </a:extLst>
          </p:cNvPr>
          <p:cNvSpPr>
            <a:spLocks noGrp="1"/>
          </p:cNvSpPr>
          <p:nvPr>
            <p:ph type="dt" sz="half" idx="10"/>
          </p:nvPr>
        </p:nvSpPr>
        <p:spPr/>
        <p:txBody>
          <a:bodyPr/>
          <a:lstStyle/>
          <a:p>
            <a:fld id="{52A6460C-7CB4-433C-817C-269E8B154B52}" type="datetimeFigureOut">
              <a:rPr lang="el-GR" smtClean="0"/>
              <a:t>17/1/24</a:t>
            </a:fld>
            <a:endParaRPr lang="el-GR" dirty="0"/>
          </a:p>
        </p:txBody>
      </p:sp>
      <p:sp>
        <p:nvSpPr>
          <p:cNvPr id="4" name="Slide Number Placeholder 3"/>
          <p:cNvSpPr>
            <a:spLocks noGrp="1"/>
          </p:cNvSpPr>
          <p:nvPr>
            <p:ph type="sldNum" sz="quarter" idx="12"/>
          </p:nvPr>
        </p:nvSpPr>
        <p:spPr/>
        <p:txBody>
          <a:bodyPr/>
          <a:lstStyle/>
          <a:p>
            <a:fld id="{570DC86A-50DC-4060-8B57-B6E3B360CD28}" type="slidenum">
              <a:rPr lang="en-US" smtClean="0"/>
              <a:pPr/>
              <a:t>4</a:t>
            </a:fld>
            <a:endParaRPr lang="en-US"/>
          </a:p>
        </p:txBody>
      </p:sp>
      <p:sp>
        <p:nvSpPr>
          <p:cNvPr id="2" name="Θέση υποσέλιδου 4">
            <a:extLst>
              <a:ext uri="{FF2B5EF4-FFF2-40B4-BE49-F238E27FC236}">
                <a16:creationId xmlns:a16="http://schemas.microsoft.com/office/drawing/2014/main" id="{AE46F79E-76EC-03F3-5FF7-E0956AE22549}"/>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COMFORTAGE – Prediction, Monitoring and Personalized Recommendations for Prevention and Relief of Dementia and Other Neurodegenerative Diseases</a:t>
            </a:r>
            <a:endParaRPr lang="el-GR" dirty="0"/>
          </a:p>
        </p:txBody>
      </p:sp>
      <p:pic>
        <p:nvPicPr>
          <p:cNvPr id="9" name="Εικόνα 8">
            <a:extLst>
              <a:ext uri="{FF2B5EF4-FFF2-40B4-BE49-F238E27FC236}">
                <a16:creationId xmlns:a16="http://schemas.microsoft.com/office/drawing/2014/main" id="{89A44CE6-18CF-B84E-822A-37A0DFB429AA}"/>
              </a:ext>
            </a:extLst>
          </p:cNvPr>
          <p:cNvPicPr>
            <a:picLocks noChangeAspect="1"/>
          </p:cNvPicPr>
          <p:nvPr/>
        </p:nvPicPr>
        <p:blipFill>
          <a:blip r:embed="rId3"/>
          <a:stretch>
            <a:fillRect/>
          </a:stretch>
        </p:blipFill>
        <p:spPr>
          <a:xfrm>
            <a:off x="0" y="1747441"/>
            <a:ext cx="6174658" cy="1459311"/>
          </a:xfrm>
          <a:prstGeom prst="rect">
            <a:avLst/>
          </a:prstGeom>
        </p:spPr>
      </p:pic>
      <p:pic>
        <p:nvPicPr>
          <p:cNvPr id="11" name="Εικόνα 10">
            <a:extLst>
              <a:ext uri="{FF2B5EF4-FFF2-40B4-BE49-F238E27FC236}">
                <a16:creationId xmlns:a16="http://schemas.microsoft.com/office/drawing/2014/main" id="{34FE726D-B9BF-27E7-DC7E-BB3C1EB8E279}"/>
              </a:ext>
            </a:extLst>
          </p:cNvPr>
          <p:cNvPicPr>
            <a:picLocks noChangeAspect="1"/>
          </p:cNvPicPr>
          <p:nvPr/>
        </p:nvPicPr>
        <p:blipFill>
          <a:blip r:embed="rId4"/>
          <a:stretch>
            <a:fillRect/>
          </a:stretch>
        </p:blipFill>
        <p:spPr>
          <a:xfrm>
            <a:off x="9625" y="3206752"/>
            <a:ext cx="6174658" cy="2447991"/>
          </a:xfrm>
          <a:prstGeom prst="rect">
            <a:avLst/>
          </a:prstGeom>
        </p:spPr>
      </p:pic>
      <p:pic>
        <p:nvPicPr>
          <p:cNvPr id="13" name="Εικόνα 12">
            <a:extLst>
              <a:ext uri="{FF2B5EF4-FFF2-40B4-BE49-F238E27FC236}">
                <a16:creationId xmlns:a16="http://schemas.microsoft.com/office/drawing/2014/main" id="{3D566E81-238F-2A35-1C14-1333FE58DA4B}"/>
              </a:ext>
            </a:extLst>
          </p:cNvPr>
          <p:cNvPicPr>
            <a:picLocks noChangeAspect="1"/>
          </p:cNvPicPr>
          <p:nvPr/>
        </p:nvPicPr>
        <p:blipFill>
          <a:blip r:embed="rId5"/>
          <a:stretch>
            <a:fillRect/>
          </a:stretch>
        </p:blipFill>
        <p:spPr>
          <a:xfrm>
            <a:off x="6206608" y="2797918"/>
            <a:ext cx="5961856" cy="3366218"/>
          </a:xfrm>
          <a:prstGeom prst="rect">
            <a:avLst/>
          </a:prstGeom>
        </p:spPr>
      </p:pic>
      <p:sp>
        <p:nvSpPr>
          <p:cNvPr id="14" name="TextBox 13">
            <a:extLst>
              <a:ext uri="{FF2B5EF4-FFF2-40B4-BE49-F238E27FC236}">
                <a16:creationId xmlns:a16="http://schemas.microsoft.com/office/drawing/2014/main" id="{A97A4C19-7D52-E70D-A3FB-82F42568857C}"/>
              </a:ext>
            </a:extLst>
          </p:cNvPr>
          <p:cNvSpPr txBox="1"/>
          <p:nvPr/>
        </p:nvSpPr>
        <p:spPr>
          <a:xfrm>
            <a:off x="6280536" y="759046"/>
            <a:ext cx="4076248" cy="1846659"/>
          </a:xfrm>
          <a:prstGeom prst="rect">
            <a:avLst/>
          </a:prstGeom>
          <a:noFill/>
        </p:spPr>
        <p:txBody>
          <a:bodyPr wrap="square" rtlCol="0">
            <a:spAutoFit/>
          </a:bodyPr>
          <a:lstStyle/>
          <a:p>
            <a:r>
              <a:rPr lang="en-US" sz="2400" b="1" dirty="0">
                <a:solidFill>
                  <a:schemeClr val="tx2">
                    <a:lumMod val="50000"/>
                    <a:lumOff val="50000"/>
                  </a:schemeClr>
                </a:solidFill>
              </a:rPr>
              <a:t>39</a:t>
            </a:r>
            <a:r>
              <a:rPr lang="en-US" sz="2400" b="1" dirty="0">
                <a:solidFill>
                  <a:srgbClr val="0070C0"/>
                </a:solidFill>
              </a:rPr>
              <a:t> </a:t>
            </a:r>
            <a:r>
              <a:rPr lang="en-US" sz="2400" dirty="0"/>
              <a:t>Partners from </a:t>
            </a:r>
            <a:r>
              <a:rPr lang="en-US" sz="2400" b="1" dirty="0">
                <a:solidFill>
                  <a:schemeClr val="tx2">
                    <a:lumMod val="50000"/>
                    <a:lumOff val="50000"/>
                  </a:schemeClr>
                </a:solidFill>
              </a:rPr>
              <a:t>12</a:t>
            </a:r>
            <a:r>
              <a:rPr lang="en-US" sz="2400" dirty="0"/>
              <a:t> Countries</a:t>
            </a:r>
          </a:p>
          <a:p>
            <a:r>
              <a:rPr lang="en-US" b="1" dirty="0">
                <a:solidFill>
                  <a:schemeClr val="tx2">
                    <a:lumMod val="50000"/>
                    <a:lumOff val="50000"/>
                  </a:schemeClr>
                </a:solidFill>
              </a:rPr>
              <a:t>8</a:t>
            </a:r>
            <a:r>
              <a:rPr lang="en-US" dirty="0"/>
              <a:t> Research Institutions/Universities</a:t>
            </a:r>
          </a:p>
          <a:p>
            <a:r>
              <a:rPr lang="en-US" b="1" dirty="0">
                <a:solidFill>
                  <a:schemeClr val="tx2">
                    <a:lumMod val="50000"/>
                    <a:lumOff val="50000"/>
                  </a:schemeClr>
                </a:solidFill>
              </a:rPr>
              <a:t>11</a:t>
            </a:r>
            <a:r>
              <a:rPr lang="en-US" b="1" dirty="0">
                <a:solidFill>
                  <a:srgbClr val="0070C0"/>
                </a:solidFill>
              </a:rPr>
              <a:t> </a:t>
            </a:r>
            <a:r>
              <a:rPr lang="en-US" dirty="0"/>
              <a:t>Healthcare Organizations &amp; Actors</a:t>
            </a:r>
          </a:p>
          <a:p>
            <a:r>
              <a:rPr lang="en-US" b="1" dirty="0">
                <a:solidFill>
                  <a:schemeClr val="tx2">
                    <a:lumMod val="50000"/>
                    <a:lumOff val="50000"/>
                  </a:schemeClr>
                </a:solidFill>
              </a:rPr>
              <a:t>12</a:t>
            </a:r>
            <a:r>
              <a:rPr lang="en-US" dirty="0"/>
              <a:t> Industries and SMEs</a:t>
            </a:r>
          </a:p>
          <a:p>
            <a:r>
              <a:rPr lang="en-US" b="1" dirty="0">
                <a:solidFill>
                  <a:schemeClr val="tx2">
                    <a:lumMod val="50000"/>
                    <a:lumOff val="50000"/>
                  </a:schemeClr>
                </a:solidFill>
              </a:rPr>
              <a:t>4</a:t>
            </a:r>
            <a:r>
              <a:rPr lang="en-US" dirty="0">
                <a:solidFill>
                  <a:schemeClr val="tx2">
                    <a:lumMod val="50000"/>
                    <a:lumOff val="50000"/>
                  </a:schemeClr>
                </a:solidFill>
              </a:rPr>
              <a:t> </a:t>
            </a:r>
            <a:r>
              <a:rPr lang="en-US" dirty="0"/>
              <a:t>Social Multipliers and Associations</a:t>
            </a:r>
          </a:p>
          <a:p>
            <a:r>
              <a:rPr lang="en-US" b="1" dirty="0">
                <a:solidFill>
                  <a:schemeClr val="tx2">
                    <a:lumMod val="50000"/>
                    <a:lumOff val="50000"/>
                  </a:schemeClr>
                </a:solidFill>
              </a:rPr>
              <a:t>4</a:t>
            </a:r>
            <a:r>
              <a:rPr lang="en-US" dirty="0"/>
              <a:t> SSH and Legal Organizations</a:t>
            </a:r>
            <a:endParaRPr lang="el-GR" dirty="0"/>
          </a:p>
        </p:txBody>
      </p:sp>
    </p:spTree>
    <p:extLst>
      <p:ext uri="{BB962C8B-B14F-4D97-AF65-F5344CB8AC3E}">
        <p14:creationId xmlns:p14="http://schemas.microsoft.com/office/powerpoint/2010/main" val="1146336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ημερομηνίας 3">
            <a:extLst>
              <a:ext uri="{FF2B5EF4-FFF2-40B4-BE49-F238E27FC236}">
                <a16:creationId xmlns:a16="http://schemas.microsoft.com/office/drawing/2014/main" id="{379FCE11-3811-FBCA-2DB9-6C41F852F945}"/>
              </a:ext>
            </a:extLst>
          </p:cNvPr>
          <p:cNvSpPr>
            <a:spLocks noGrp="1"/>
          </p:cNvSpPr>
          <p:nvPr>
            <p:ph type="dt" sz="half" idx="10"/>
          </p:nvPr>
        </p:nvSpPr>
        <p:spPr/>
        <p:txBody>
          <a:bodyPr/>
          <a:lstStyle/>
          <a:p>
            <a:fld id="{52A6460C-7CB4-433C-817C-269E8B154B52}" type="datetimeFigureOut">
              <a:rPr lang="el-GR" smtClean="0"/>
              <a:t>17/1/24</a:t>
            </a:fld>
            <a:endParaRPr lang="el-GR" dirty="0"/>
          </a:p>
        </p:txBody>
      </p:sp>
      <p:sp>
        <p:nvSpPr>
          <p:cNvPr id="4" name="Slide Number Placeholder 3"/>
          <p:cNvSpPr>
            <a:spLocks noGrp="1"/>
          </p:cNvSpPr>
          <p:nvPr>
            <p:ph type="sldNum" sz="quarter" idx="12"/>
          </p:nvPr>
        </p:nvSpPr>
        <p:spPr/>
        <p:txBody>
          <a:bodyPr/>
          <a:lstStyle/>
          <a:p>
            <a:fld id="{570DC86A-50DC-4060-8B57-B6E3B360CD28}" type="slidenum">
              <a:rPr lang="en-US" smtClean="0"/>
              <a:pPr/>
              <a:t>5</a:t>
            </a:fld>
            <a:endParaRPr lang="en-US"/>
          </a:p>
        </p:txBody>
      </p:sp>
      <p:sp>
        <p:nvSpPr>
          <p:cNvPr id="2" name="Θέση υποσέλιδου 4">
            <a:extLst>
              <a:ext uri="{FF2B5EF4-FFF2-40B4-BE49-F238E27FC236}">
                <a16:creationId xmlns:a16="http://schemas.microsoft.com/office/drawing/2014/main" id="{AE46F79E-76EC-03F3-5FF7-E0956AE22549}"/>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COMFORTAGE – Prediction, Monitoring and Personalized Recommendations for Prevention and Relief of Dementia and Other Neurodegenerative Diseases</a:t>
            </a:r>
            <a:endParaRPr lang="el-GR" dirty="0"/>
          </a:p>
        </p:txBody>
      </p:sp>
      <p:sp>
        <p:nvSpPr>
          <p:cNvPr id="9" name="Title 1">
            <a:extLst>
              <a:ext uri="{FF2B5EF4-FFF2-40B4-BE49-F238E27FC236}">
                <a16:creationId xmlns:a16="http://schemas.microsoft.com/office/drawing/2014/main" id="{9630B260-11F2-83D3-05A3-DEA13768E9C1}"/>
              </a:ext>
            </a:extLst>
          </p:cNvPr>
          <p:cNvSpPr txBox="1">
            <a:spLocks/>
          </p:cNvSpPr>
          <p:nvPr/>
        </p:nvSpPr>
        <p:spPr>
          <a:xfrm>
            <a:off x="657224" y="499533"/>
            <a:ext cx="10772775" cy="934631"/>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altLang="el-GR" dirty="0">
                <a:latin typeface="Lato Black" panose="020B0604020202020204" pitchFamily="34" charset="0"/>
                <a:ea typeface="Lato Black" panose="020B0604020202020204" pitchFamily="34" charset="0"/>
                <a:cs typeface="Lato Black" panose="020B0604020202020204" pitchFamily="34" charset="0"/>
              </a:rPr>
              <a:t>Project Overview</a:t>
            </a:r>
          </a:p>
        </p:txBody>
      </p:sp>
      <p:sp>
        <p:nvSpPr>
          <p:cNvPr id="5" name="Content Placeholder 2">
            <a:extLst>
              <a:ext uri="{FF2B5EF4-FFF2-40B4-BE49-F238E27FC236}">
                <a16:creationId xmlns:a16="http://schemas.microsoft.com/office/drawing/2014/main" id="{4BE53145-D202-A47C-9B88-5D029BD75E3A}"/>
              </a:ext>
            </a:extLst>
          </p:cNvPr>
          <p:cNvSpPr>
            <a:spLocks noGrp="1"/>
          </p:cNvSpPr>
          <p:nvPr>
            <p:ph idx="1"/>
          </p:nvPr>
        </p:nvSpPr>
        <p:spPr>
          <a:xfrm>
            <a:off x="838200" y="1825625"/>
            <a:ext cx="10515600" cy="4351338"/>
          </a:xfrm>
        </p:spPr>
        <p:txBody>
          <a:bodyPr>
            <a:normAutofit lnSpcReduction="10000"/>
          </a:bodyPr>
          <a:lstStyle/>
          <a:p>
            <a:pPr>
              <a:buFont typeface="Wingdings" panose="05000000000000000000" pitchFamily="2" charset="2"/>
              <a:buChar char="q"/>
            </a:pPr>
            <a:r>
              <a:rPr lang="en-GB" sz="2400" dirty="0"/>
              <a:t>Proposed Start – End dates: January 1, 2024 –</a:t>
            </a:r>
            <a:r>
              <a:rPr lang="en-GB" dirty="0"/>
              <a:t>December 31, 2027 (48 months) (consortium agreement???)</a:t>
            </a:r>
          </a:p>
          <a:p>
            <a:pPr lvl="5">
              <a:buFont typeface="Wingdings" panose="05000000000000000000" pitchFamily="2" charset="2"/>
              <a:buChar char="q"/>
            </a:pPr>
            <a:r>
              <a:rPr lang="en-US" dirty="0"/>
              <a:t>Deadline for first version of the grant agreement data (incl. annexes)	08/09/2023</a:t>
            </a:r>
          </a:p>
          <a:p>
            <a:pPr lvl="5">
              <a:buFont typeface="Wingdings" panose="05000000000000000000" pitchFamily="2" charset="2"/>
              <a:buChar char="q"/>
            </a:pPr>
            <a:r>
              <a:rPr lang="en-US" dirty="0"/>
              <a:t>Deadline for the signature of the participants certified declarations	15/09/2023</a:t>
            </a:r>
          </a:p>
          <a:p>
            <a:pPr lvl="5">
              <a:buFont typeface="Wingdings" panose="05000000000000000000" pitchFamily="2" charset="2"/>
              <a:buChar char="q"/>
            </a:pPr>
            <a:r>
              <a:rPr lang="en-US" dirty="0"/>
              <a:t>Deadline foreseen for the signature of the grant agreement	04/11/2023</a:t>
            </a:r>
            <a:endParaRPr lang="en-GB" dirty="0"/>
          </a:p>
          <a:p>
            <a:pPr>
              <a:buFont typeface="Wingdings" panose="05000000000000000000" pitchFamily="2" charset="2"/>
              <a:buChar char="q"/>
            </a:pPr>
            <a:r>
              <a:rPr lang="en-GB" sz="2400" dirty="0"/>
              <a:t>3 Reporting Periods</a:t>
            </a:r>
          </a:p>
          <a:p>
            <a:pPr>
              <a:buFont typeface="Wingdings" panose="05000000000000000000" pitchFamily="2" charset="2"/>
              <a:buChar char="q"/>
            </a:pPr>
            <a:endParaRPr lang="en-GB" sz="2400" dirty="0"/>
          </a:p>
          <a:p>
            <a:pPr>
              <a:buFont typeface="Wingdings" panose="05000000000000000000" pitchFamily="2" charset="2"/>
              <a:buChar char="q"/>
            </a:pPr>
            <a:endParaRPr lang="en-GB" dirty="0"/>
          </a:p>
          <a:p>
            <a:pPr>
              <a:buFont typeface="Wingdings" panose="05000000000000000000" pitchFamily="2" charset="2"/>
              <a:buChar char="q"/>
            </a:pPr>
            <a:r>
              <a:rPr lang="en-GB" sz="2400" dirty="0"/>
              <a:t>Payment Allocation</a:t>
            </a:r>
          </a:p>
          <a:p>
            <a:pPr lvl="2">
              <a:buFont typeface="Wingdings" panose="05000000000000000000" pitchFamily="2" charset="2"/>
              <a:buChar char="q"/>
            </a:pPr>
            <a:r>
              <a:rPr lang="en-GB" b="1" dirty="0">
                <a:solidFill>
                  <a:schemeClr val="tx2">
                    <a:lumMod val="50000"/>
                    <a:lumOff val="50000"/>
                  </a:schemeClr>
                </a:solidFill>
              </a:rPr>
              <a:t>70-75% on the GA signing</a:t>
            </a:r>
          </a:p>
          <a:p>
            <a:pPr lvl="2">
              <a:buFont typeface="Wingdings" panose="05000000000000000000" pitchFamily="2" charset="2"/>
              <a:buChar char="q"/>
            </a:pPr>
            <a:r>
              <a:rPr lang="en-GB" b="1" dirty="0">
                <a:solidFill>
                  <a:schemeClr val="tx2">
                    <a:lumMod val="50000"/>
                    <a:lumOff val="50000"/>
                  </a:schemeClr>
                </a:solidFill>
              </a:rPr>
              <a:t>5-10% on each of the 2 Interim Payments</a:t>
            </a:r>
          </a:p>
          <a:p>
            <a:pPr lvl="2">
              <a:buFont typeface="Wingdings" panose="05000000000000000000" pitchFamily="2" charset="2"/>
              <a:buChar char="q"/>
            </a:pPr>
            <a:r>
              <a:rPr lang="en-GB" b="1" dirty="0">
                <a:solidFill>
                  <a:schemeClr val="tx2">
                    <a:lumMod val="50000"/>
                    <a:lumOff val="50000"/>
                  </a:schemeClr>
                </a:solidFill>
              </a:rPr>
              <a:t>10% on the Final Payment</a:t>
            </a:r>
          </a:p>
        </p:txBody>
      </p:sp>
      <p:pic>
        <p:nvPicPr>
          <p:cNvPr id="7" name="Εικόνα 6">
            <a:extLst>
              <a:ext uri="{FF2B5EF4-FFF2-40B4-BE49-F238E27FC236}">
                <a16:creationId xmlns:a16="http://schemas.microsoft.com/office/drawing/2014/main" id="{FB59175C-CCBC-5E7C-BCDA-13C7FC67161F}"/>
              </a:ext>
            </a:extLst>
          </p:cNvPr>
          <p:cNvPicPr>
            <a:picLocks noChangeAspect="1"/>
          </p:cNvPicPr>
          <p:nvPr/>
        </p:nvPicPr>
        <p:blipFill>
          <a:blip r:embed="rId3"/>
          <a:stretch>
            <a:fillRect/>
          </a:stretch>
        </p:blipFill>
        <p:spPr>
          <a:xfrm>
            <a:off x="0" y="3755818"/>
            <a:ext cx="12192000" cy="837459"/>
          </a:xfrm>
          <a:prstGeom prst="rect">
            <a:avLst/>
          </a:prstGeom>
        </p:spPr>
      </p:pic>
    </p:spTree>
    <p:extLst>
      <p:ext uri="{BB962C8B-B14F-4D97-AF65-F5344CB8AC3E}">
        <p14:creationId xmlns:p14="http://schemas.microsoft.com/office/powerpoint/2010/main" val="3642935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ημερομηνίας 3">
            <a:extLst>
              <a:ext uri="{FF2B5EF4-FFF2-40B4-BE49-F238E27FC236}">
                <a16:creationId xmlns:a16="http://schemas.microsoft.com/office/drawing/2014/main" id="{379FCE11-3811-FBCA-2DB9-6C41F852F945}"/>
              </a:ext>
            </a:extLst>
          </p:cNvPr>
          <p:cNvSpPr>
            <a:spLocks noGrp="1"/>
          </p:cNvSpPr>
          <p:nvPr>
            <p:ph type="dt" sz="half" idx="10"/>
          </p:nvPr>
        </p:nvSpPr>
        <p:spPr/>
        <p:txBody>
          <a:bodyPr/>
          <a:lstStyle/>
          <a:p>
            <a:fld id="{52A6460C-7CB4-433C-817C-269E8B154B52}" type="datetimeFigureOut">
              <a:rPr lang="el-GR" smtClean="0"/>
              <a:t>17/1/24</a:t>
            </a:fld>
            <a:endParaRPr lang="el-GR"/>
          </a:p>
        </p:txBody>
      </p:sp>
      <p:sp>
        <p:nvSpPr>
          <p:cNvPr id="4" name="Slide Number Placeholder 3"/>
          <p:cNvSpPr>
            <a:spLocks noGrp="1"/>
          </p:cNvSpPr>
          <p:nvPr>
            <p:ph type="sldNum" sz="quarter" idx="12"/>
          </p:nvPr>
        </p:nvSpPr>
        <p:spPr/>
        <p:txBody>
          <a:bodyPr/>
          <a:lstStyle/>
          <a:p>
            <a:fld id="{570DC86A-50DC-4060-8B57-B6E3B360CD28}" type="slidenum">
              <a:rPr lang="en-US" smtClean="0"/>
              <a:pPr/>
              <a:t>6</a:t>
            </a:fld>
            <a:endParaRPr lang="en-US"/>
          </a:p>
        </p:txBody>
      </p:sp>
      <p:sp>
        <p:nvSpPr>
          <p:cNvPr id="2" name="Θέση υποσέλιδου 4">
            <a:extLst>
              <a:ext uri="{FF2B5EF4-FFF2-40B4-BE49-F238E27FC236}">
                <a16:creationId xmlns:a16="http://schemas.microsoft.com/office/drawing/2014/main" id="{AE46F79E-76EC-03F3-5FF7-E0956AE22549}"/>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COMFORTAGE – Prediction, Monitoring and Personalized Recommendations for Prevention and Relief of Dementia and Other Neurodegenerative Diseases</a:t>
            </a:r>
            <a:endParaRPr lang="el-GR" dirty="0"/>
          </a:p>
        </p:txBody>
      </p:sp>
      <p:graphicFrame>
        <p:nvGraphicFramePr>
          <p:cNvPr id="7" name="Διάγραμμα 6">
            <a:extLst>
              <a:ext uri="{FF2B5EF4-FFF2-40B4-BE49-F238E27FC236}">
                <a16:creationId xmlns:a16="http://schemas.microsoft.com/office/drawing/2014/main" id="{1978779B-5023-4FCB-0E52-6A00141A7701}"/>
              </a:ext>
            </a:extLst>
          </p:cNvPr>
          <p:cNvGraphicFramePr/>
          <p:nvPr>
            <p:extLst>
              <p:ext uri="{D42A27DB-BD31-4B8C-83A1-F6EECF244321}">
                <p14:modId xmlns:p14="http://schemas.microsoft.com/office/powerpoint/2010/main" val="1602785979"/>
              </p:ext>
            </p:extLst>
          </p:nvPr>
        </p:nvGraphicFramePr>
        <p:xfrm>
          <a:off x="2069419" y="1184220"/>
          <a:ext cx="7277464" cy="4895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1E3A7896-A139-78B2-F52B-E48F40EB21DD}"/>
              </a:ext>
            </a:extLst>
          </p:cNvPr>
          <p:cNvSpPr txBox="1"/>
          <p:nvPr/>
        </p:nvSpPr>
        <p:spPr>
          <a:xfrm>
            <a:off x="6619950" y="544751"/>
            <a:ext cx="3303695" cy="1477328"/>
          </a:xfrm>
          <a:prstGeom prst="rect">
            <a:avLst/>
          </a:prstGeom>
          <a:solidFill>
            <a:schemeClr val="accent5">
              <a:lumMod val="75000"/>
            </a:schemeClr>
          </a:solidFill>
        </p:spPr>
        <p:txBody>
          <a:bodyPr wrap="square" rtlCol="0">
            <a:spAutoFit/>
          </a:bodyPr>
          <a:lstStyle/>
          <a:p>
            <a:r>
              <a:rPr lang="en-US" dirty="0">
                <a:solidFill>
                  <a:schemeClr val="bg1"/>
                </a:solidFill>
                <a:latin typeface="Lato Light" panose="020F0502020204030203" pitchFamily="34" charset="0"/>
                <a:ea typeface="Lato Light" panose="020F0502020204030203" pitchFamily="34" charset="0"/>
                <a:cs typeface="Lato Light" panose="020F0502020204030203" pitchFamily="34" charset="0"/>
              </a:rPr>
              <a:t>Development of the patients’ stratification model and definition of the key factors requirements for tools to be developed</a:t>
            </a:r>
            <a:endParaRPr lang="el-GR"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6" name="TextBox 5">
            <a:extLst>
              <a:ext uri="{FF2B5EF4-FFF2-40B4-BE49-F238E27FC236}">
                <a16:creationId xmlns:a16="http://schemas.microsoft.com/office/drawing/2014/main" id="{BA10B3AB-D263-E7B4-77DC-19A0CB23DB2C}"/>
              </a:ext>
            </a:extLst>
          </p:cNvPr>
          <p:cNvSpPr txBox="1"/>
          <p:nvPr/>
        </p:nvSpPr>
        <p:spPr>
          <a:xfrm>
            <a:off x="8028271" y="4094139"/>
            <a:ext cx="3422600" cy="1200329"/>
          </a:xfrm>
          <a:prstGeom prst="rect">
            <a:avLst/>
          </a:prstGeom>
          <a:solidFill>
            <a:schemeClr val="accent5">
              <a:lumMod val="60000"/>
              <a:lumOff val="40000"/>
            </a:schemeClr>
          </a:solidFill>
        </p:spPr>
        <p:txBody>
          <a:bodyPr wrap="square" rtlCol="0">
            <a:spAutoFit/>
          </a:bodyPr>
          <a:lstStyle>
            <a:defPPr>
              <a:defRPr lang="el-GR"/>
            </a:defPPr>
            <a:lvl1pPr>
              <a:defRPr>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r>
              <a:rPr lang="en-US" dirty="0"/>
              <a:t>Design and deploy of personalized progression, prevention, and intervention care models and tools</a:t>
            </a:r>
            <a:endParaRPr lang="el-GR" dirty="0"/>
          </a:p>
        </p:txBody>
      </p:sp>
      <p:sp>
        <p:nvSpPr>
          <p:cNvPr id="9" name="TextBox 8">
            <a:extLst>
              <a:ext uri="{FF2B5EF4-FFF2-40B4-BE49-F238E27FC236}">
                <a16:creationId xmlns:a16="http://schemas.microsoft.com/office/drawing/2014/main" id="{463AA0B5-51AC-FF4B-720F-570651FCA070}"/>
              </a:ext>
            </a:extLst>
          </p:cNvPr>
          <p:cNvSpPr txBox="1"/>
          <p:nvPr/>
        </p:nvSpPr>
        <p:spPr>
          <a:xfrm>
            <a:off x="2274442" y="5294468"/>
            <a:ext cx="2613916" cy="923330"/>
          </a:xfrm>
          <a:prstGeom prst="rect">
            <a:avLst/>
          </a:prstGeom>
          <a:solidFill>
            <a:schemeClr val="accent5">
              <a:lumMod val="40000"/>
              <a:lumOff val="60000"/>
            </a:schemeClr>
          </a:solidFill>
        </p:spPr>
        <p:txBody>
          <a:bodyPr wrap="square" rtlCol="0">
            <a:spAutoFit/>
          </a:bodyPr>
          <a:lstStyle/>
          <a:p>
            <a:r>
              <a:rPr lang="en-US" dirty="0">
                <a:solidFill>
                  <a:srgbClr val="002060"/>
                </a:solidFill>
                <a:latin typeface="Lato Light" panose="020F0502020204030203" pitchFamily="34" charset="0"/>
                <a:ea typeface="Lato Light" panose="020F0502020204030203" pitchFamily="34" charset="0"/>
                <a:cs typeface="Lato Light" panose="020F0502020204030203" pitchFamily="34" charset="0"/>
              </a:rPr>
              <a:t>Establish educational and training materials and activities</a:t>
            </a:r>
            <a:endParaRPr lang="el-GR" dirty="0">
              <a:solidFill>
                <a:srgbClr val="002060"/>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8" name="TextBox 7">
            <a:extLst>
              <a:ext uri="{FF2B5EF4-FFF2-40B4-BE49-F238E27FC236}">
                <a16:creationId xmlns:a16="http://schemas.microsoft.com/office/drawing/2014/main" id="{92EB576B-1802-4FD4-8A39-97E0CE7511F6}"/>
              </a:ext>
            </a:extLst>
          </p:cNvPr>
          <p:cNvSpPr txBox="1"/>
          <p:nvPr/>
        </p:nvSpPr>
        <p:spPr>
          <a:xfrm>
            <a:off x="762461" y="2330157"/>
            <a:ext cx="2613916" cy="1200329"/>
          </a:xfrm>
          <a:prstGeom prst="rect">
            <a:avLst/>
          </a:prstGeom>
          <a:solidFill>
            <a:schemeClr val="accent5">
              <a:lumMod val="20000"/>
              <a:lumOff val="80000"/>
            </a:schemeClr>
          </a:solidFill>
        </p:spPr>
        <p:txBody>
          <a:bodyPr wrap="square" rtlCol="0">
            <a:spAutoFit/>
          </a:bodyPr>
          <a:lstStyle/>
          <a:p>
            <a:r>
              <a:rPr lang="en-US" dirty="0">
                <a:solidFill>
                  <a:srgbClr val="002060"/>
                </a:solidFill>
                <a:latin typeface="Lato Light" panose="020F0502020204030203" pitchFamily="34" charset="0"/>
                <a:ea typeface="Lato Light" panose="020F0502020204030203" pitchFamily="34" charset="0"/>
                <a:cs typeface="Lato Light" panose="020F0502020204030203" pitchFamily="34" charset="0"/>
              </a:rPr>
              <a:t>Support wider adoption and market innovation of integrated health and care solutions</a:t>
            </a:r>
            <a:endParaRPr lang="el-GR" dirty="0">
              <a:solidFill>
                <a:srgbClr val="002060"/>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2" name="Title 1">
            <a:extLst>
              <a:ext uri="{FF2B5EF4-FFF2-40B4-BE49-F238E27FC236}">
                <a16:creationId xmlns:a16="http://schemas.microsoft.com/office/drawing/2014/main" id="{EEB36EAE-C1D9-B363-3BC2-1D92AFFA4044}"/>
              </a:ext>
            </a:extLst>
          </p:cNvPr>
          <p:cNvSpPr txBox="1">
            <a:spLocks/>
          </p:cNvSpPr>
          <p:nvPr/>
        </p:nvSpPr>
        <p:spPr>
          <a:xfrm>
            <a:off x="657224" y="499533"/>
            <a:ext cx="10772775" cy="934631"/>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altLang="el-GR" dirty="0">
                <a:latin typeface="Lato Black" panose="020B0604020202020204" pitchFamily="34" charset="0"/>
                <a:ea typeface="Lato Black" panose="020B0604020202020204" pitchFamily="34" charset="0"/>
                <a:cs typeface="Lato Black" panose="020B0604020202020204" pitchFamily="34" charset="0"/>
              </a:rPr>
              <a:t>Project Pillars</a:t>
            </a:r>
          </a:p>
        </p:txBody>
      </p:sp>
    </p:spTree>
    <p:extLst>
      <p:ext uri="{BB962C8B-B14F-4D97-AF65-F5344CB8AC3E}">
        <p14:creationId xmlns:p14="http://schemas.microsoft.com/office/powerpoint/2010/main" val="335172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57224" y="499533"/>
            <a:ext cx="10772775" cy="934631"/>
          </a:xfrm>
        </p:spPr>
        <p:txBody>
          <a:bodyPr/>
          <a:lstStyle/>
          <a:p>
            <a:r>
              <a:rPr lang="en-US" altLang="el-GR" dirty="0">
                <a:latin typeface="Lato Black" panose="020B0604020202020204" pitchFamily="34" charset="0"/>
                <a:ea typeface="Lato Black" panose="020B0604020202020204" pitchFamily="34" charset="0"/>
                <a:cs typeface="Lato Black" panose="020B0604020202020204" pitchFamily="34" charset="0"/>
              </a:rPr>
              <a:t>Project Concept</a:t>
            </a:r>
          </a:p>
        </p:txBody>
      </p:sp>
      <p:sp>
        <p:nvSpPr>
          <p:cNvPr id="5" name="Content Placeholder 2">
            <a:extLst>
              <a:ext uri="{FF2B5EF4-FFF2-40B4-BE49-F238E27FC236}">
                <a16:creationId xmlns:a16="http://schemas.microsoft.com/office/drawing/2014/main" id="{4F881DD5-4C57-7A96-CBAD-AEAA686AAF32}"/>
              </a:ext>
            </a:extLst>
          </p:cNvPr>
          <p:cNvSpPr>
            <a:spLocks noGrp="1"/>
          </p:cNvSpPr>
          <p:nvPr>
            <p:ph idx="1"/>
          </p:nvPr>
        </p:nvSpPr>
        <p:spPr>
          <a:xfrm>
            <a:off x="838199" y="1825625"/>
            <a:ext cx="11010499" cy="4351338"/>
          </a:xfrm>
        </p:spPr>
        <p:txBody>
          <a:bodyPr>
            <a:normAutofit/>
          </a:bodyPr>
          <a:lstStyle/>
          <a:p>
            <a:pPr>
              <a:buFont typeface="Wingdings" panose="05000000000000000000" pitchFamily="2" charset="2"/>
              <a:buChar char="q"/>
            </a:pPr>
            <a:r>
              <a:rPr lang="en-US" sz="2000" dirty="0">
                <a:latin typeface="Lato Light" panose="020F0502020204030203" pitchFamily="34" charset="0"/>
                <a:ea typeface="Lato Light" panose="020F0502020204030203" pitchFamily="34" charset="0"/>
                <a:cs typeface="Lato Light" panose="020F0502020204030203" pitchFamily="34" charset="0"/>
              </a:rPr>
              <a:t>Introduce a </a:t>
            </a:r>
            <a:r>
              <a:rPr lang="en-US" sz="20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holistic framework </a:t>
            </a:r>
            <a:r>
              <a:rPr lang="en-US" sz="2000" dirty="0">
                <a:latin typeface="Lato Light" panose="020F0502020204030203" pitchFamily="34" charset="0"/>
                <a:ea typeface="Lato Light" panose="020F0502020204030203" pitchFamily="34" charset="0"/>
                <a:cs typeface="Lato Light" panose="020F0502020204030203" pitchFamily="34" charset="0"/>
              </a:rPr>
              <a:t>that will focus on the prevention and relief of dementia and frailty.</a:t>
            </a:r>
          </a:p>
          <a:p>
            <a:pPr>
              <a:buFont typeface="Wingdings" panose="05000000000000000000" pitchFamily="2" charset="2"/>
              <a:buChar char="q"/>
            </a:pPr>
            <a:r>
              <a:rPr lang="en-US" sz="2000" dirty="0">
                <a:latin typeface="Lato Light" panose="020F0502020204030203" pitchFamily="34" charset="0"/>
                <a:ea typeface="Lato Light" panose="020F0502020204030203" pitchFamily="34" charset="0"/>
                <a:cs typeface="Lato Light" panose="020F0502020204030203" pitchFamily="34" charset="0"/>
              </a:rPr>
              <a:t>Utilize </a:t>
            </a:r>
            <a:r>
              <a:rPr lang="en-US" sz="20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leading data sources </a:t>
            </a:r>
            <a:r>
              <a:rPr lang="en-US" sz="2000" dirty="0">
                <a:latin typeface="Lato Light" panose="020F0502020204030203" pitchFamily="34" charset="0"/>
                <a:ea typeface="Lato Light" panose="020F0502020204030203" pitchFamily="34" charset="0"/>
                <a:cs typeface="Lato Light" panose="020F0502020204030203" pitchFamily="34" charset="0"/>
              </a:rPr>
              <a:t>to generate the initial recruitment stratification, define </a:t>
            </a:r>
            <a:r>
              <a:rPr lang="en-US" sz="20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inclusion/exclusion criteria</a:t>
            </a:r>
            <a:r>
              <a:rPr lang="en-US" sz="2000" dirty="0">
                <a:latin typeface="Lato Light" panose="020F0502020204030203" pitchFamily="34" charset="0"/>
                <a:ea typeface="Lato Light" panose="020F0502020204030203" pitchFamily="34" charset="0"/>
                <a:cs typeface="Lato Light" panose="020F0502020204030203" pitchFamily="34" charset="0"/>
              </a:rPr>
              <a:t>, guide requirements analyses and parameterize the initial design and implementation of the tools.</a:t>
            </a:r>
          </a:p>
          <a:p>
            <a:pPr>
              <a:buFont typeface="Wingdings" panose="05000000000000000000" pitchFamily="2" charset="2"/>
              <a:buChar char="q"/>
            </a:pPr>
            <a:r>
              <a:rPr lang="en-US" sz="20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Stratify patients </a:t>
            </a:r>
            <a:r>
              <a:rPr lang="en-US" sz="2000" dirty="0">
                <a:latin typeface="Lato Light" panose="020F0502020204030203" pitchFamily="34" charset="0"/>
                <a:ea typeface="Lato Light" panose="020F0502020204030203" pitchFamily="34" charset="0"/>
                <a:cs typeface="Lato Light" panose="020F0502020204030203" pitchFamily="34" charset="0"/>
              </a:rPr>
              <a:t>based on personalized prognosis of the disease progression.</a:t>
            </a:r>
          </a:p>
          <a:p>
            <a:pPr>
              <a:buFont typeface="Wingdings" panose="05000000000000000000" pitchFamily="2" charset="2"/>
              <a:buChar char="q"/>
            </a:pPr>
            <a:r>
              <a:rPr lang="en-US" sz="2000" dirty="0">
                <a:latin typeface="Lato Light" panose="020F0502020204030203" pitchFamily="34" charset="0"/>
                <a:ea typeface="Lato Light" panose="020F0502020204030203" pitchFamily="34" charset="0"/>
                <a:cs typeface="Lato Light" panose="020F0502020204030203" pitchFamily="34" charset="0"/>
              </a:rPr>
              <a:t>Improve </a:t>
            </a:r>
            <a:r>
              <a:rPr lang="en-US" sz="20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Wellbeing and Quality of Life (QoL) </a:t>
            </a:r>
            <a:r>
              <a:rPr lang="en-US" sz="2000" dirty="0">
                <a:latin typeface="Lato Light" panose="020F0502020204030203" pitchFamily="34" charset="0"/>
                <a:ea typeface="Lato Light" panose="020F0502020204030203" pitchFamily="34" charset="0"/>
                <a:cs typeface="Lato Light" panose="020F0502020204030203" pitchFamily="34" charset="0"/>
              </a:rPr>
              <a:t>through personalized interventions, suggestions, care plans and improved patient monitoring and follow-up.</a:t>
            </a:r>
          </a:p>
          <a:p>
            <a:pPr>
              <a:buFont typeface="Wingdings" panose="05000000000000000000" pitchFamily="2" charset="2"/>
              <a:buChar char="q"/>
            </a:pPr>
            <a:r>
              <a:rPr lang="en-US" sz="2000" dirty="0">
                <a:latin typeface="Lato Light" panose="020F0502020204030203" pitchFamily="34" charset="0"/>
                <a:ea typeface="Lato Light" panose="020F0502020204030203" pitchFamily="34" charset="0"/>
                <a:cs typeface="Lato Light" panose="020F0502020204030203" pitchFamily="34" charset="0"/>
              </a:rPr>
              <a:t>Provide to the </a:t>
            </a:r>
            <a:r>
              <a:rPr lang="en-US" sz="20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patients and their caregivers targeted tools, educational programs and platforms, trainings and activities</a:t>
            </a:r>
            <a:r>
              <a:rPr lang="en-US" sz="2000" dirty="0">
                <a:latin typeface="Lato Light" panose="020F0502020204030203" pitchFamily="34" charset="0"/>
                <a:ea typeface="Lato Light" panose="020F0502020204030203" pitchFamily="34" charset="0"/>
                <a:cs typeface="Lato Light" panose="020F0502020204030203" pitchFamily="34" charset="0"/>
              </a:rPr>
              <a:t>.</a:t>
            </a:r>
          </a:p>
          <a:p>
            <a:pPr>
              <a:buFont typeface="Wingdings" panose="05000000000000000000" pitchFamily="2" charset="2"/>
              <a:buChar char="q"/>
            </a:pPr>
            <a:r>
              <a:rPr lang="en-US" sz="2000" dirty="0">
                <a:latin typeface="Lato Light" panose="020F0502020204030203" pitchFamily="34" charset="0"/>
                <a:ea typeface="Lato Light" panose="020F0502020204030203" pitchFamily="34" charset="0"/>
                <a:cs typeface="Lato Light" panose="020F0502020204030203" pitchFamily="34" charset="0"/>
              </a:rPr>
              <a:t>Provide a concrete and multidisciplinary </a:t>
            </a:r>
            <a:r>
              <a:rPr lang="en-US" sz="20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Health Technology Assessment (HTA) </a:t>
            </a:r>
            <a:r>
              <a:rPr lang="en-US" sz="2000" dirty="0">
                <a:latin typeface="Lato Light" panose="020F0502020204030203" pitchFamily="34" charset="0"/>
                <a:ea typeface="Lato Light" panose="020F0502020204030203" pitchFamily="34" charset="0"/>
                <a:cs typeface="Lato Light" panose="020F0502020204030203" pitchFamily="34" charset="0"/>
              </a:rPr>
              <a:t>approach</a:t>
            </a:r>
            <a:endParaRPr lang="en-GB" sz="20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Θέση ημερομηνίας 3">
            <a:extLst>
              <a:ext uri="{FF2B5EF4-FFF2-40B4-BE49-F238E27FC236}">
                <a16:creationId xmlns:a16="http://schemas.microsoft.com/office/drawing/2014/main" id="{379FCE11-3811-FBCA-2DB9-6C41F852F945}"/>
              </a:ext>
            </a:extLst>
          </p:cNvPr>
          <p:cNvSpPr>
            <a:spLocks noGrp="1"/>
          </p:cNvSpPr>
          <p:nvPr>
            <p:ph type="dt" sz="half" idx="10"/>
          </p:nvPr>
        </p:nvSpPr>
        <p:spPr/>
        <p:txBody>
          <a:bodyPr/>
          <a:lstStyle/>
          <a:p>
            <a:fld id="{52A6460C-7CB4-433C-817C-269E8B154B52}" type="datetimeFigureOut">
              <a:rPr lang="el-GR" smtClean="0"/>
              <a:t>17/1/24</a:t>
            </a:fld>
            <a:endParaRPr lang="el-GR" dirty="0"/>
          </a:p>
        </p:txBody>
      </p:sp>
      <p:sp>
        <p:nvSpPr>
          <p:cNvPr id="4" name="Slide Number Placeholder 3"/>
          <p:cNvSpPr>
            <a:spLocks noGrp="1"/>
          </p:cNvSpPr>
          <p:nvPr>
            <p:ph type="sldNum" sz="quarter" idx="12"/>
          </p:nvPr>
        </p:nvSpPr>
        <p:spPr/>
        <p:txBody>
          <a:bodyPr/>
          <a:lstStyle/>
          <a:p>
            <a:fld id="{570DC86A-50DC-4060-8B57-B6E3B360CD28}" type="slidenum">
              <a:rPr lang="en-US" smtClean="0"/>
              <a:pPr/>
              <a:t>7</a:t>
            </a:fld>
            <a:endParaRPr lang="en-US"/>
          </a:p>
        </p:txBody>
      </p:sp>
      <p:sp>
        <p:nvSpPr>
          <p:cNvPr id="2" name="Θέση υποσέλιδου 4">
            <a:extLst>
              <a:ext uri="{FF2B5EF4-FFF2-40B4-BE49-F238E27FC236}">
                <a16:creationId xmlns:a16="http://schemas.microsoft.com/office/drawing/2014/main" id="{AE46F79E-76EC-03F3-5FF7-E0956AE22549}"/>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COMFORTAGE – Prediction, Monitoring and Personalized Recommendations for Prevention and Relief of Dementia and Other Neurodegenerative Diseases</a:t>
            </a:r>
            <a:endParaRPr lang="el-GR" dirty="0"/>
          </a:p>
        </p:txBody>
      </p:sp>
    </p:spTree>
    <p:extLst>
      <p:ext uri="{BB962C8B-B14F-4D97-AF65-F5344CB8AC3E}">
        <p14:creationId xmlns:p14="http://schemas.microsoft.com/office/powerpoint/2010/main" val="4013478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95252E18-2FFA-1545-83AF-546F436696FF}"/>
              </a:ext>
            </a:extLst>
          </p:cNvPr>
          <p:cNvSpPr>
            <a:spLocks noChangeArrowheads="1"/>
          </p:cNvSpPr>
          <p:nvPr/>
        </p:nvSpPr>
        <p:spPr bwMode="auto">
          <a:xfrm>
            <a:off x="397038" y="3056347"/>
            <a:ext cx="1712982" cy="1712982"/>
          </a:xfrm>
          <a:custGeom>
            <a:avLst/>
            <a:gdLst>
              <a:gd name="T0" fmla="*/ 1377 w 2753"/>
              <a:gd name="T1" fmla="*/ 0 h 2752"/>
              <a:gd name="T2" fmla="*/ 1377 w 2753"/>
              <a:gd name="T3" fmla="*/ 0 h 2752"/>
              <a:gd name="T4" fmla="*/ 2752 w 2753"/>
              <a:gd name="T5" fmla="*/ 1376 h 2752"/>
              <a:gd name="T6" fmla="*/ 2752 w 2753"/>
              <a:gd name="T7" fmla="*/ 1376 h 2752"/>
              <a:gd name="T8" fmla="*/ 1377 w 2753"/>
              <a:gd name="T9" fmla="*/ 2751 h 2752"/>
              <a:gd name="T10" fmla="*/ 1377 w 2753"/>
              <a:gd name="T11" fmla="*/ 2751 h 2752"/>
              <a:gd name="T12" fmla="*/ 0 w 2753"/>
              <a:gd name="T13" fmla="*/ 1376 h 2752"/>
              <a:gd name="T14" fmla="*/ 0 w 2753"/>
              <a:gd name="T15" fmla="*/ 1376 h 2752"/>
              <a:gd name="T16" fmla="*/ 1377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7" y="0"/>
                </a:moveTo>
                <a:lnTo>
                  <a:pt x="1377" y="0"/>
                </a:lnTo>
                <a:cubicBezTo>
                  <a:pt x="2137" y="0"/>
                  <a:pt x="2752" y="616"/>
                  <a:pt x="2752" y="1376"/>
                </a:cubicBezTo>
                <a:lnTo>
                  <a:pt x="2752" y="1376"/>
                </a:lnTo>
                <a:cubicBezTo>
                  <a:pt x="2752" y="2135"/>
                  <a:pt x="2137" y="2751"/>
                  <a:pt x="1377" y="2751"/>
                </a:cubicBezTo>
                <a:lnTo>
                  <a:pt x="1377" y="2751"/>
                </a:lnTo>
                <a:cubicBezTo>
                  <a:pt x="616" y="2751"/>
                  <a:pt x="0" y="2135"/>
                  <a:pt x="0" y="1376"/>
                </a:cubicBezTo>
                <a:lnTo>
                  <a:pt x="0" y="1376"/>
                </a:lnTo>
                <a:cubicBezTo>
                  <a:pt x="0" y="616"/>
                  <a:pt x="616" y="0"/>
                  <a:pt x="1377" y="0"/>
                </a:cubicBezTo>
              </a:path>
            </a:pathLst>
          </a:custGeom>
          <a:solidFill>
            <a:schemeClr val="accent1"/>
          </a:solidFill>
          <a:ln>
            <a:noFill/>
          </a:ln>
          <a:effectLst/>
        </p:spPr>
        <p:txBody>
          <a:bodyPr wrap="none" anchor="ctr"/>
          <a:lstStyle/>
          <a:p>
            <a:endParaRPr lang="en-US" sz="3266"/>
          </a:p>
        </p:txBody>
      </p:sp>
      <p:sp>
        <p:nvSpPr>
          <p:cNvPr id="5" name="Freeform 3">
            <a:extLst>
              <a:ext uri="{FF2B5EF4-FFF2-40B4-BE49-F238E27FC236}">
                <a16:creationId xmlns:a16="http://schemas.microsoft.com/office/drawing/2014/main" id="{EE42CFB1-F16A-684C-BEA0-BA35C483CE7A}"/>
              </a:ext>
            </a:extLst>
          </p:cNvPr>
          <p:cNvSpPr>
            <a:spLocks noChangeArrowheads="1"/>
          </p:cNvSpPr>
          <p:nvPr/>
        </p:nvSpPr>
        <p:spPr bwMode="auto">
          <a:xfrm>
            <a:off x="671555" y="3248509"/>
            <a:ext cx="1166694" cy="1331405"/>
          </a:xfrm>
          <a:custGeom>
            <a:avLst/>
            <a:gdLst>
              <a:gd name="T0" fmla="*/ 885 w 1872"/>
              <a:gd name="T1" fmla="*/ 18 h 2138"/>
              <a:gd name="T2" fmla="*/ 885 w 1872"/>
              <a:gd name="T3" fmla="*/ 18 h 2138"/>
              <a:gd name="T4" fmla="*/ 986 w 1872"/>
              <a:gd name="T5" fmla="*/ 18 h 2138"/>
              <a:gd name="T6" fmla="*/ 1820 w 1872"/>
              <a:gd name="T7" fmla="*/ 500 h 2138"/>
              <a:gd name="T8" fmla="*/ 1820 w 1872"/>
              <a:gd name="T9" fmla="*/ 500 h 2138"/>
              <a:gd name="T10" fmla="*/ 1871 w 1872"/>
              <a:gd name="T11" fmla="*/ 588 h 2138"/>
              <a:gd name="T12" fmla="*/ 1871 w 1872"/>
              <a:gd name="T13" fmla="*/ 1549 h 2138"/>
              <a:gd name="T14" fmla="*/ 1871 w 1872"/>
              <a:gd name="T15" fmla="*/ 1549 h 2138"/>
              <a:gd name="T16" fmla="*/ 1820 w 1872"/>
              <a:gd name="T17" fmla="*/ 1637 h 2138"/>
              <a:gd name="T18" fmla="*/ 986 w 1872"/>
              <a:gd name="T19" fmla="*/ 2119 h 2138"/>
              <a:gd name="T20" fmla="*/ 986 w 1872"/>
              <a:gd name="T21" fmla="*/ 2119 h 2138"/>
              <a:gd name="T22" fmla="*/ 885 w 1872"/>
              <a:gd name="T23" fmla="*/ 2119 h 2138"/>
              <a:gd name="T24" fmla="*/ 50 w 1872"/>
              <a:gd name="T25" fmla="*/ 1637 h 2138"/>
              <a:gd name="T26" fmla="*/ 50 w 1872"/>
              <a:gd name="T27" fmla="*/ 1637 h 2138"/>
              <a:gd name="T28" fmla="*/ 0 w 1872"/>
              <a:gd name="T29" fmla="*/ 1549 h 2138"/>
              <a:gd name="T30" fmla="*/ 0 w 1872"/>
              <a:gd name="T31" fmla="*/ 588 h 2138"/>
              <a:gd name="T32" fmla="*/ 0 w 1872"/>
              <a:gd name="T33" fmla="*/ 588 h 2138"/>
              <a:gd name="T34" fmla="*/ 50 w 1872"/>
              <a:gd name="T35" fmla="*/ 500 h 2138"/>
              <a:gd name="T36" fmla="*/ 885 w 1872"/>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2" h="2138">
                <a:moveTo>
                  <a:pt x="885" y="18"/>
                </a:moveTo>
                <a:lnTo>
                  <a:pt x="885" y="18"/>
                </a:lnTo>
                <a:cubicBezTo>
                  <a:pt x="916" y="0"/>
                  <a:pt x="955" y="0"/>
                  <a:pt x="986" y="18"/>
                </a:cubicBezTo>
                <a:lnTo>
                  <a:pt x="1820" y="500"/>
                </a:lnTo>
                <a:lnTo>
                  <a:pt x="1820" y="500"/>
                </a:lnTo>
                <a:cubicBezTo>
                  <a:pt x="1851" y="517"/>
                  <a:pt x="1871" y="551"/>
                  <a:pt x="1871" y="588"/>
                </a:cubicBezTo>
                <a:lnTo>
                  <a:pt x="1871" y="1549"/>
                </a:lnTo>
                <a:lnTo>
                  <a:pt x="1871" y="1549"/>
                </a:lnTo>
                <a:cubicBezTo>
                  <a:pt x="1871" y="1586"/>
                  <a:pt x="1851" y="1620"/>
                  <a:pt x="1820" y="1637"/>
                </a:cubicBezTo>
                <a:lnTo>
                  <a:pt x="986" y="2119"/>
                </a:lnTo>
                <a:lnTo>
                  <a:pt x="986" y="2119"/>
                </a:lnTo>
                <a:cubicBezTo>
                  <a:pt x="955" y="2137"/>
                  <a:pt x="916" y="2137"/>
                  <a:pt x="885" y="2119"/>
                </a:cubicBezTo>
                <a:lnTo>
                  <a:pt x="50" y="1637"/>
                </a:lnTo>
                <a:lnTo>
                  <a:pt x="50" y="1637"/>
                </a:lnTo>
                <a:cubicBezTo>
                  <a:pt x="19" y="1620"/>
                  <a:pt x="0" y="1586"/>
                  <a:pt x="0" y="1549"/>
                </a:cubicBezTo>
                <a:lnTo>
                  <a:pt x="0" y="588"/>
                </a:lnTo>
                <a:lnTo>
                  <a:pt x="0" y="588"/>
                </a:lnTo>
                <a:cubicBezTo>
                  <a:pt x="0" y="551"/>
                  <a:pt x="19" y="517"/>
                  <a:pt x="50"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7" name="Freeform 5">
            <a:extLst>
              <a:ext uri="{FF2B5EF4-FFF2-40B4-BE49-F238E27FC236}">
                <a16:creationId xmlns:a16="http://schemas.microsoft.com/office/drawing/2014/main" id="{DECB0E47-80BF-9B46-95D3-E7B7306564EF}"/>
              </a:ext>
            </a:extLst>
          </p:cNvPr>
          <p:cNvSpPr>
            <a:spLocks noChangeArrowheads="1"/>
          </p:cNvSpPr>
          <p:nvPr/>
        </p:nvSpPr>
        <p:spPr bwMode="auto">
          <a:xfrm>
            <a:off x="2226369" y="3052620"/>
            <a:ext cx="1712982" cy="1712982"/>
          </a:xfrm>
          <a:custGeom>
            <a:avLst/>
            <a:gdLst>
              <a:gd name="T0" fmla="*/ 1376 w 2753"/>
              <a:gd name="T1" fmla="*/ 0 h 2752"/>
              <a:gd name="T2" fmla="*/ 1376 w 2753"/>
              <a:gd name="T3" fmla="*/ 0 h 2752"/>
              <a:gd name="T4" fmla="*/ 2752 w 2753"/>
              <a:gd name="T5" fmla="*/ 1376 h 2752"/>
              <a:gd name="T6" fmla="*/ 2752 w 2753"/>
              <a:gd name="T7" fmla="*/ 1376 h 2752"/>
              <a:gd name="T8" fmla="*/ 1376 w 2753"/>
              <a:gd name="T9" fmla="*/ 2751 h 2752"/>
              <a:gd name="T10" fmla="*/ 1376 w 2753"/>
              <a:gd name="T11" fmla="*/ 2751 h 2752"/>
              <a:gd name="T12" fmla="*/ 0 w 2753"/>
              <a:gd name="T13" fmla="*/ 1376 h 2752"/>
              <a:gd name="T14" fmla="*/ 0 w 2753"/>
              <a:gd name="T15" fmla="*/ 1376 h 2752"/>
              <a:gd name="T16" fmla="*/ 1376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6" y="0"/>
                </a:moveTo>
                <a:lnTo>
                  <a:pt x="1376" y="0"/>
                </a:lnTo>
                <a:cubicBezTo>
                  <a:pt x="2137" y="0"/>
                  <a:pt x="2752" y="616"/>
                  <a:pt x="2752" y="1376"/>
                </a:cubicBezTo>
                <a:lnTo>
                  <a:pt x="2752" y="1376"/>
                </a:lnTo>
                <a:cubicBezTo>
                  <a:pt x="2752" y="2135"/>
                  <a:pt x="2137" y="2751"/>
                  <a:pt x="1376" y="2751"/>
                </a:cubicBezTo>
                <a:lnTo>
                  <a:pt x="1376" y="2751"/>
                </a:lnTo>
                <a:cubicBezTo>
                  <a:pt x="616" y="2751"/>
                  <a:pt x="0" y="2135"/>
                  <a:pt x="0" y="1376"/>
                </a:cubicBezTo>
                <a:lnTo>
                  <a:pt x="0" y="1376"/>
                </a:lnTo>
                <a:cubicBezTo>
                  <a:pt x="0" y="616"/>
                  <a:pt x="616" y="0"/>
                  <a:pt x="1376" y="0"/>
                </a:cubicBezTo>
              </a:path>
            </a:pathLst>
          </a:custGeom>
          <a:solidFill>
            <a:schemeClr val="accent2"/>
          </a:solidFill>
          <a:ln>
            <a:noFill/>
          </a:ln>
          <a:effectLst/>
        </p:spPr>
        <p:txBody>
          <a:bodyPr wrap="none" anchor="ctr"/>
          <a:lstStyle/>
          <a:p>
            <a:endParaRPr lang="en-US" sz="3266"/>
          </a:p>
        </p:txBody>
      </p:sp>
      <p:sp>
        <p:nvSpPr>
          <p:cNvPr id="8" name="Freeform 6">
            <a:extLst>
              <a:ext uri="{FF2B5EF4-FFF2-40B4-BE49-F238E27FC236}">
                <a16:creationId xmlns:a16="http://schemas.microsoft.com/office/drawing/2014/main" id="{5B99970B-C8F9-FB4A-A844-15053A2FEE8C}"/>
              </a:ext>
            </a:extLst>
          </p:cNvPr>
          <p:cNvSpPr>
            <a:spLocks noChangeArrowheads="1"/>
          </p:cNvSpPr>
          <p:nvPr/>
        </p:nvSpPr>
        <p:spPr bwMode="auto">
          <a:xfrm>
            <a:off x="2500886" y="3244782"/>
            <a:ext cx="1166695" cy="1331405"/>
          </a:xfrm>
          <a:custGeom>
            <a:avLst/>
            <a:gdLst>
              <a:gd name="T0" fmla="*/ 885 w 1873"/>
              <a:gd name="T1" fmla="*/ 18 h 2138"/>
              <a:gd name="T2" fmla="*/ 885 w 1873"/>
              <a:gd name="T3" fmla="*/ 18 h 2138"/>
              <a:gd name="T4" fmla="*/ 987 w 1873"/>
              <a:gd name="T5" fmla="*/ 18 h 2138"/>
              <a:gd name="T6" fmla="*/ 1821 w 1873"/>
              <a:gd name="T7" fmla="*/ 500 h 2138"/>
              <a:gd name="T8" fmla="*/ 1821 w 1873"/>
              <a:gd name="T9" fmla="*/ 500 h 2138"/>
              <a:gd name="T10" fmla="*/ 1872 w 1873"/>
              <a:gd name="T11" fmla="*/ 588 h 2138"/>
              <a:gd name="T12" fmla="*/ 1872 w 1873"/>
              <a:gd name="T13" fmla="*/ 1549 h 2138"/>
              <a:gd name="T14" fmla="*/ 1872 w 1873"/>
              <a:gd name="T15" fmla="*/ 1549 h 2138"/>
              <a:gd name="T16" fmla="*/ 1821 w 1873"/>
              <a:gd name="T17" fmla="*/ 1637 h 2138"/>
              <a:gd name="T18" fmla="*/ 987 w 1873"/>
              <a:gd name="T19" fmla="*/ 2119 h 2138"/>
              <a:gd name="T20" fmla="*/ 987 w 1873"/>
              <a:gd name="T21" fmla="*/ 2119 h 2138"/>
              <a:gd name="T22" fmla="*/ 885 w 1873"/>
              <a:gd name="T23" fmla="*/ 2119 h 2138"/>
              <a:gd name="T24" fmla="*/ 51 w 1873"/>
              <a:gd name="T25" fmla="*/ 1637 h 2138"/>
              <a:gd name="T26" fmla="*/ 51 w 1873"/>
              <a:gd name="T27" fmla="*/ 1637 h 2138"/>
              <a:gd name="T28" fmla="*/ 0 w 1873"/>
              <a:gd name="T29" fmla="*/ 1549 h 2138"/>
              <a:gd name="T30" fmla="*/ 0 w 1873"/>
              <a:gd name="T31" fmla="*/ 588 h 2138"/>
              <a:gd name="T32" fmla="*/ 0 w 1873"/>
              <a:gd name="T33" fmla="*/ 588 h 2138"/>
              <a:gd name="T34" fmla="*/ 51 w 1873"/>
              <a:gd name="T35" fmla="*/ 500 h 2138"/>
              <a:gd name="T36" fmla="*/ 885 w 1873"/>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3" h="2138">
                <a:moveTo>
                  <a:pt x="885" y="18"/>
                </a:moveTo>
                <a:lnTo>
                  <a:pt x="885" y="18"/>
                </a:lnTo>
                <a:cubicBezTo>
                  <a:pt x="917" y="0"/>
                  <a:pt x="956" y="0"/>
                  <a:pt x="987" y="18"/>
                </a:cubicBezTo>
                <a:lnTo>
                  <a:pt x="1821" y="500"/>
                </a:lnTo>
                <a:lnTo>
                  <a:pt x="1821" y="500"/>
                </a:lnTo>
                <a:cubicBezTo>
                  <a:pt x="1852" y="517"/>
                  <a:pt x="1872" y="551"/>
                  <a:pt x="1872" y="588"/>
                </a:cubicBezTo>
                <a:lnTo>
                  <a:pt x="1872" y="1549"/>
                </a:lnTo>
                <a:lnTo>
                  <a:pt x="1872" y="1549"/>
                </a:lnTo>
                <a:cubicBezTo>
                  <a:pt x="1872" y="1586"/>
                  <a:pt x="1852" y="1620"/>
                  <a:pt x="1821" y="1637"/>
                </a:cubicBezTo>
                <a:lnTo>
                  <a:pt x="987" y="2119"/>
                </a:lnTo>
                <a:lnTo>
                  <a:pt x="987" y="2119"/>
                </a:lnTo>
                <a:cubicBezTo>
                  <a:pt x="956" y="2137"/>
                  <a:pt x="917"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0" name="Freeform 8">
            <a:extLst>
              <a:ext uri="{FF2B5EF4-FFF2-40B4-BE49-F238E27FC236}">
                <a16:creationId xmlns:a16="http://schemas.microsoft.com/office/drawing/2014/main" id="{123A7FA7-121E-9042-8277-B581CAF1ECDE}"/>
              </a:ext>
            </a:extLst>
          </p:cNvPr>
          <p:cNvSpPr>
            <a:spLocks noChangeArrowheads="1"/>
          </p:cNvSpPr>
          <p:nvPr/>
        </p:nvSpPr>
        <p:spPr bwMode="auto">
          <a:xfrm>
            <a:off x="4209604" y="3052620"/>
            <a:ext cx="1712982" cy="1712982"/>
          </a:xfrm>
          <a:custGeom>
            <a:avLst/>
            <a:gdLst>
              <a:gd name="T0" fmla="*/ 1376 w 2752"/>
              <a:gd name="T1" fmla="*/ 0 h 2752"/>
              <a:gd name="T2" fmla="*/ 1376 w 2752"/>
              <a:gd name="T3" fmla="*/ 0 h 2752"/>
              <a:gd name="T4" fmla="*/ 2751 w 2752"/>
              <a:gd name="T5" fmla="*/ 1376 h 2752"/>
              <a:gd name="T6" fmla="*/ 2751 w 2752"/>
              <a:gd name="T7" fmla="*/ 1376 h 2752"/>
              <a:gd name="T8" fmla="*/ 1376 w 2752"/>
              <a:gd name="T9" fmla="*/ 2751 h 2752"/>
              <a:gd name="T10" fmla="*/ 1376 w 2752"/>
              <a:gd name="T11" fmla="*/ 2751 h 2752"/>
              <a:gd name="T12" fmla="*/ 0 w 2752"/>
              <a:gd name="T13" fmla="*/ 1376 h 2752"/>
              <a:gd name="T14" fmla="*/ 0 w 2752"/>
              <a:gd name="T15" fmla="*/ 1376 h 2752"/>
              <a:gd name="T16" fmla="*/ 1376 w 2752"/>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2" h="2752">
                <a:moveTo>
                  <a:pt x="1376" y="0"/>
                </a:moveTo>
                <a:lnTo>
                  <a:pt x="1376" y="0"/>
                </a:lnTo>
                <a:cubicBezTo>
                  <a:pt x="2135" y="0"/>
                  <a:pt x="2751" y="616"/>
                  <a:pt x="2751" y="1376"/>
                </a:cubicBezTo>
                <a:lnTo>
                  <a:pt x="2751" y="1376"/>
                </a:lnTo>
                <a:cubicBezTo>
                  <a:pt x="2751" y="2135"/>
                  <a:pt x="2135" y="2751"/>
                  <a:pt x="1376" y="2751"/>
                </a:cubicBezTo>
                <a:lnTo>
                  <a:pt x="1376" y="2751"/>
                </a:lnTo>
                <a:cubicBezTo>
                  <a:pt x="616" y="2751"/>
                  <a:pt x="0" y="2135"/>
                  <a:pt x="0" y="1376"/>
                </a:cubicBezTo>
                <a:lnTo>
                  <a:pt x="0" y="1376"/>
                </a:lnTo>
                <a:cubicBezTo>
                  <a:pt x="0" y="616"/>
                  <a:pt x="616" y="0"/>
                  <a:pt x="1376" y="0"/>
                </a:cubicBezTo>
              </a:path>
            </a:pathLst>
          </a:custGeom>
          <a:solidFill>
            <a:schemeClr val="accent3"/>
          </a:solidFill>
          <a:ln>
            <a:noFill/>
          </a:ln>
          <a:effectLst/>
        </p:spPr>
        <p:txBody>
          <a:bodyPr wrap="none" anchor="ctr"/>
          <a:lstStyle/>
          <a:p>
            <a:endParaRPr lang="en-US" sz="3266"/>
          </a:p>
        </p:txBody>
      </p:sp>
      <p:sp>
        <p:nvSpPr>
          <p:cNvPr id="11" name="Freeform 9">
            <a:extLst>
              <a:ext uri="{FF2B5EF4-FFF2-40B4-BE49-F238E27FC236}">
                <a16:creationId xmlns:a16="http://schemas.microsoft.com/office/drawing/2014/main" id="{A7AAA737-FB9E-FB40-9220-4B2092657931}"/>
              </a:ext>
            </a:extLst>
          </p:cNvPr>
          <p:cNvSpPr>
            <a:spLocks noChangeArrowheads="1"/>
          </p:cNvSpPr>
          <p:nvPr/>
        </p:nvSpPr>
        <p:spPr bwMode="auto">
          <a:xfrm>
            <a:off x="4484121" y="3244782"/>
            <a:ext cx="1166695" cy="1331405"/>
          </a:xfrm>
          <a:custGeom>
            <a:avLst/>
            <a:gdLst>
              <a:gd name="T0" fmla="*/ 885 w 1872"/>
              <a:gd name="T1" fmla="*/ 18 h 2138"/>
              <a:gd name="T2" fmla="*/ 885 w 1872"/>
              <a:gd name="T3" fmla="*/ 18 h 2138"/>
              <a:gd name="T4" fmla="*/ 986 w 1872"/>
              <a:gd name="T5" fmla="*/ 18 h 2138"/>
              <a:gd name="T6" fmla="*/ 1820 w 1872"/>
              <a:gd name="T7" fmla="*/ 500 h 2138"/>
              <a:gd name="T8" fmla="*/ 1820 w 1872"/>
              <a:gd name="T9" fmla="*/ 500 h 2138"/>
              <a:gd name="T10" fmla="*/ 1871 w 1872"/>
              <a:gd name="T11" fmla="*/ 588 h 2138"/>
              <a:gd name="T12" fmla="*/ 1871 w 1872"/>
              <a:gd name="T13" fmla="*/ 1549 h 2138"/>
              <a:gd name="T14" fmla="*/ 1871 w 1872"/>
              <a:gd name="T15" fmla="*/ 1549 h 2138"/>
              <a:gd name="T16" fmla="*/ 1820 w 1872"/>
              <a:gd name="T17" fmla="*/ 1637 h 2138"/>
              <a:gd name="T18" fmla="*/ 986 w 1872"/>
              <a:gd name="T19" fmla="*/ 2119 h 2138"/>
              <a:gd name="T20" fmla="*/ 986 w 1872"/>
              <a:gd name="T21" fmla="*/ 2119 h 2138"/>
              <a:gd name="T22" fmla="*/ 885 w 1872"/>
              <a:gd name="T23" fmla="*/ 2119 h 2138"/>
              <a:gd name="T24" fmla="*/ 51 w 1872"/>
              <a:gd name="T25" fmla="*/ 1637 h 2138"/>
              <a:gd name="T26" fmla="*/ 51 w 1872"/>
              <a:gd name="T27" fmla="*/ 1637 h 2138"/>
              <a:gd name="T28" fmla="*/ 0 w 1872"/>
              <a:gd name="T29" fmla="*/ 1549 h 2138"/>
              <a:gd name="T30" fmla="*/ 0 w 1872"/>
              <a:gd name="T31" fmla="*/ 588 h 2138"/>
              <a:gd name="T32" fmla="*/ 0 w 1872"/>
              <a:gd name="T33" fmla="*/ 588 h 2138"/>
              <a:gd name="T34" fmla="*/ 51 w 1872"/>
              <a:gd name="T35" fmla="*/ 500 h 2138"/>
              <a:gd name="T36" fmla="*/ 885 w 1872"/>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2" h="2138">
                <a:moveTo>
                  <a:pt x="885" y="18"/>
                </a:moveTo>
                <a:lnTo>
                  <a:pt x="885" y="18"/>
                </a:lnTo>
                <a:cubicBezTo>
                  <a:pt x="917" y="0"/>
                  <a:pt x="955" y="0"/>
                  <a:pt x="986" y="18"/>
                </a:cubicBezTo>
                <a:lnTo>
                  <a:pt x="1820" y="500"/>
                </a:lnTo>
                <a:lnTo>
                  <a:pt x="1820" y="500"/>
                </a:lnTo>
                <a:cubicBezTo>
                  <a:pt x="1851" y="517"/>
                  <a:pt x="1871" y="551"/>
                  <a:pt x="1871" y="588"/>
                </a:cubicBezTo>
                <a:lnTo>
                  <a:pt x="1871" y="1549"/>
                </a:lnTo>
                <a:lnTo>
                  <a:pt x="1871" y="1549"/>
                </a:lnTo>
                <a:cubicBezTo>
                  <a:pt x="1871" y="1586"/>
                  <a:pt x="1851" y="1620"/>
                  <a:pt x="1820" y="1637"/>
                </a:cubicBezTo>
                <a:lnTo>
                  <a:pt x="986" y="2119"/>
                </a:lnTo>
                <a:lnTo>
                  <a:pt x="986" y="2119"/>
                </a:lnTo>
                <a:cubicBezTo>
                  <a:pt x="955" y="2137"/>
                  <a:pt x="917"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3" name="Freeform 11">
            <a:extLst>
              <a:ext uri="{FF2B5EF4-FFF2-40B4-BE49-F238E27FC236}">
                <a16:creationId xmlns:a16="http://schemas.microsoft.com/office/drawing/2014/main" id="{D4D8D2FC-2F50-514B-A51A-8DD75EB18747}"/>
              </a:ext>
            </a:extLst>
          </p:cNvPr>
          <p:cNvSpPr>
            <a:spLocks noChangeArrowheads="1"/>
          </p:cNvSpPr>
          <p:nvPr/>
        </p:nvSpPr>
        <p:spPr bwMode="auto">
          <a:xfrm>
            <a:off x="6212086" y="3052620"/>
            <a:ext cx="1712982" cy="1712982"/>
          </a:xfrm>
          <a:custGeom>
            <a:avLst/>
            <a:gdLst>
              <a:gd name="T0" fmla="*/ 1376 w 2753"/>
              <a:gd name="T1" fmla="*/ 0 h 2752"/>
              <a:gd name="T2" fmla="*/ 1376 w 2753"/>
              <a:gd name="T3" fmla="*/ 0 h 2752"/>
              <a:gd name="T4" fmla="*/ 2752 w 2753"/>
              <a:gd name="T5" fmla="*/ 1376 h 2752"/>
              <a:gd name="T6" fmla="*/ 2752 w 2753"/>
              <a:gd name="T7" fmla="*/ 1376 h 2752"/>
              <a:gd name="T8" fmla="*/ 1376 w 2753"/>
              <a:gd name="T9" fmla="*/ 2751 h 2752"/>
              <a:gd name="T10" fmla="*/ 1376 w 2753"/>
              <a:gd name="T11" fmla="*/ 2751 h 2752"/>
              <a:gd name="T12" fmla="*/ 0 w 2753"/>
              <a:gd name="T13" fmla="*/ 1376 h 2752"/>
              <a:gd name="T14" fmla="*/ 0 w 2753"/>
              <a:gd name="T15" fmla="*/ 1376 h 2752"/>
              <a:gd name="T16" fmla="*/ 1376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6" y="0"/>
                </a:moveTo>
                <a:lnTo>
                  <a:pt x="1376" y="0"/>
                </a:lnTo>
                <a:cubicBezTo>
                  <a:pt x="2136" y="0"/>
                  <a:pt x="2752" y="616"/>
                  <a:pt x="2752" y="1376"/>
                </a:cubicBezTo>
                <a:lnTo>
                  <a:pt x="2752" y="1376"/>
                </a:lnTo>
                <a:cubicBezTo>
                  <a:pt x="2752" y="2135"/>
                  <a:pt x="2136" y="2751"/>
                  <a:pt x="1376" y="2751"/>
                </a:cubicBezTo>
                <a:lnTo>
                  <a:pt x="1376" y="2751"/>
                </a:lnTo>
                <a:cubicBezTo>
                  <a:pt x="616" y="2751"/>
                  <a:pt x="0" y="2135"/>
                  <a:pt x="0" y="1376"/>
                </a:cubicBezTo>
                <a:lnTo>
                  <a:pt x="0" y="1376"/>
                </a:lnTo>
                <a:cubicBezTo>
                  <a:pt x="0" y="616"/>
                  <a:pt x="616" y="0"/>
                  <a:pt x="1376" y="0"/>
                </a:cubicBezTo>
              </a:path>
            </a:pathLst>
          </a:custGeom>
          <a:solidFill>
            <a:schemeClr val="accent4"/>
          </a:solidFill>
          <a:ln>
            <a:noFill/>
          </a:ln>
          <a:effectLst/>
        </p:spPr>
        <p:txBody>
          <a:bodyPr wrap="none" anchor="ctr"/>
          <a:lstStyle/>
          <a:p>
            <a:endParaRPr lang="en-US" sz="3266"/>
          </a:p>
        </p:txBody>
      </p:sp>
      <p:sp>
        <p:nvSpPr>
          <p:cNvPr id="14" name="Freeform 12">
            <a:extLst>
              <a:ext uri="{FF2B5EF4-FFF2-40B4-BE49-F238E27FC236}">
                <a16:creationId xmlns:a16="http://schemas.microsoft.com/office/drawing/2014/main" id="{128E5D26-B124-4548-892F-0B0F4BF458C6}"/>
              </a:ext>
            </a:extLst>
          </p:cNvPr>
          <p:cNvSpPr>
            <a:spLocks noChangeArrowheads="1"/>
          </p:cNvSpPr>
          <p:nvPr/>
        </p:nvSpPr>
        <p:spPr bwMode="auto">
          <a:xfrm>
            <a:off x="6486603" y="3244782"/>
            <a:ext cx="1166694" cy="1331405"/>
          </a:xfrm>
          <a:custGeom>
            <a:avLst/>
            <a:gdLst>
              <a:gd name="T0" fmla="*/ 885 w 1873"/>
              <a:gd name="T1" fmla="*/ 18 h 2138"/>
              <a:gd name="T2" fmla="*/ 885 w 1873"/>
              <a:gd name="T3" fmla="*/ 18 h 2138"/>
              <a:gd name="T4" fmla="*/ 987 w 1873"/>
              <a:gd name="T5" fmla="*/ 18 h 2138"/>
              <a:gd name="T6" fmla="*/ 1821 w 1873"/>
              <a:gd name="T7" fmla="*/ 500 h 2138"/>
              <a:gd name="T8" fmla="*/ 1821 w 1873"/>
              <a:gd name="T9" fmla="*/ 500 h 2138"/>
              <a:gd name="T10" fmla="*/ 1872 w 1873"/>
              <a:gd name="T11" fmla="*/ 588 h 2138"/>
              <a:gd name="T12" fmla="*/ 1872 w 1873"/>
              <a:gd name="T13" fmla="*/ 1549 h 2138"/>
              <a:gd name="T14" fmla="*/ 1872 w 1873"/>
              <a:gd name="T15" fmla="*/ 1549 h 2138"/>
              <a:gd name="T16" fmla="*/ 1821 w 1873"/>
              <a:gd name="T17" fmla="*/ 1637 h 2138"/>
              <a:gd name="T18" fmla="*/ 987 w 1873"/>
              <a:gd name="T19" fmla="*/ 2119 h 2138"/>
              <a:gd name="T20" fmla="*/ 987 w 1873"/>
              <a:gd name="T21" fmla="*/ 2119 h 2138"/>
              <a:gd name="T22" fmla="*/ 885 w 1873"/>
              <a:gd name="T23" fmla="*/ 2119 h 2138"/>
              <a:gd name="T24" fmla="*/ 51 w 1873"/>
              <a:gd name="T25" fmla="*/ 1637 h 2138"/>
              <a:gd name="T26" fmla="*/ 51 w 1873"/>
              <a:gd name="T27" fmla="*/ 1637 h 2138"/>
              <a:gd name="T28" fmla="*/ 0 w 1873"/>
              <a:gd name="T29" fmla="*/ 1549 h 2138"/>
              <a:gd name="T30" fmla="*/ 0 w 1873"/>
              <a:gd name="T31" fmla="*/ 588 h 2138"/>
              <a:gd name="T32" fmla="*/ 0 w 1873"/>
              <a:gd name="T33" fmla="*/ 588 h 2138"/>
              <a:gd name="T34" fmla="*/ 51 w 1873"/>
              <a:gd name="T35" fmla="*/ 500 h 2138"/>
              <a:gd name="T36" fmla="*/ 885 w 1873"/>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3" h="2138">
                <a:moveTo>
                  <a:pt x="885" y="18"/>
                </a:moveTo>
                <a:lnTo>
                  <a:pt x="885" y="18"/>
                </a:lnTo>
                <a:cubicBezTo>
                  <a:pt x="916" y="0"/>
                  <a:pt x="956" y="0"/>
                  <a:pt x="987" y="18"/>
                </a:cubicBezTo>
                <a:lnTo>
                  <a:pt x="1821" y="500"/>
                </a:lnTo>
                <a:lnTo>
                  <a:pt x="1821" y="500"/>
                </a:lnTo>
                <a:cubicBezTo>
                  <a:pt x="1852" y="517"/>
                  <a:pt x="1872" y="551"/>
                  <a:pt x="1872" y="588"/>
                </a:cubicBezTo>
                <a:lnTo>
                  <a:pt x="1872" y="1549"/>
                </a:lnTo>
                <a:lnTo>
                  <a:pt x="1872" y="1549"/>
                </a:lnTo>
                <a:cubicBezTo>
                  <a:pt x="1872" y="1586"/>
                  <a:pt x="1852" y="1620"/>
                  <a:pt x="1821" y="1637"/>
                </a:cubicBezTo>
                <a:lnTo>
                  <a:pt x="987" y="2119"/>
                </a:lnTo>
                <a:lnTo>
                  <a:pt x="987" y="2119"/>
                </a:lnTo>
                <a:cubicBezTo>
                  <a:pt x="956" y="2137"/>
                  <a:pt x="916"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16" name="Freeform 14">
            <a:extLst>
              <a:ext uri="{FF2B5EF4-FFF2-40B4-BE49-F238E27FC236}">
                <a16:creationId xmlns:a16="http://schemas.microsoft.com/office/drawing/2014/main" id="{8F81EE76-86C6-3B4C-A8C2-828BA4B8120D}"/>
              </a:ext>
            </a:extLst>
          </p:cNvPr>
          <p:cNvSpPr>
            <a:spLocks noChangeArrowheads="1"/>
          </p:cNvSpPr>
          <p:nvPr/>
        </p:nvSpPr>
        <p:spPr bwMode="auto">
          <a:xfrm>
            <a:off x="8147194" y="3052620"/>
            <a:ext cx="1712982" cy="1712982"/>
          </a:xfrm>
          <a:custGeom>
            <a:avLst/>
            <a:gdLst>
              <a:gd name="T0" fmla="*/ 1376 w 2753"/>
              <a:gd name="T1" fmla="*/ 0 h 2752"/>
              <a:gd name="T2" fmla="*/ 1376 w 2753"/>
              <a:gd name="T3" fmla="*/ 0 h 2752"/>
              <a:gd name="T4" fmla="*/ 2752 w 2753"/>
              <a:gd name="T5" fmla="*/ 1376 h 2752"/>
              <a:gd name="T6" fmla="*/ 2752 w 2753"/>
              <a:gd name="T7" fmla="*/ 1376 h 2752"/>
              <a:gd name="T8" fmla="*/ 1376 w 2753"/>
              <a:gd name="T9" fmla="*/ 2751 h 2752"/>
              <a:gd name="T10" fmla="*/ 1376 w 2753"/>
              <a:gd name="T11" fmla="*/ 2751 h 2752"/>
              <a:gd name="T12" fmla="*/ 0 w 2753"/>
              <a:gd name="T13" fmla="*/ 1376 h 2752"/>
              <a:gd name="T14" fmla="*/ 0 w 2753"/>
              <a:gd name="T15" fmla="*/ 1376 h 2752"/>
              <a:gd name="T16" fmla="*/ 1376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6" y="0"/>
                </a:moveTo>
                <a:lnTo>
                  <a:pt x="1376" y="0"/>
                </a:lnTo>
                <a:cubicBezTo>
                  <a:pt x="2136" y="0"/>
                  <a:pt x="2752" y="616"/>
                  <a:pt x="2752" y="1376"/>
                </a:cubicBezTo>
                <a:lnTo>
                  <a:pt x="2752" y="1376"/>
                </a:lnTo>
                <a:cubicBezTo>
                  <a:pt x="2752" y="2135"/>
                  <a:pt x="2136" y="2751"/>
                  <a:pt x="1376" y="2751"/>
                </a:cubicBezTo>
                <a:lnTo>
                  <a:pt x="1376" y="2751"/>
                </a:lnTo>
                <a:cubicBezTo>
                  <a:pt x="616" y="2751"/>
                  <a:pt x="0" y="2135"/>
                  <a:pt x="0" y="1376"/>
                </a:cubicBezTo>
                <a:lnTo>
                  <a:pt x="0" y="1376"/>
                </a:lnTo>
                <a:cubicBezTo>
                  <a:pt x="0" y="616"/>
                  <a:pt x="616" y="0"/>
                  <a:pt x="1376" y="0"/>
                </a:cubicBezTo>
              </a:path>
            </a:pathLst>
          </a:custGeom>
          <a:solidFill>
            <a:schemeClr val="accent5"/>
          </a:solidFill>
          <a:ln>
            <a:noFill/>
          </a:ln>
          <a:effectLst/>
        </p:spPr>
        <p:txBody>
          <a:bodyPr wrap="none" anchor="ctr"/>
          <a:lstStyle/>
          <a:p>
            <a:endParaRPr lang="en-US" sz="3266"/>
          </a:p>
        </p:txBody>
      </p:sp>
      <p:sp>
        <p:nvSpPr>
          <p:cNvPr id="17" name="Freeform 15">
            <a:extLst>
              <a:ext uri="{FF2B5EF4-FFF2-40B4-BE49-F238E27FC236}">
                <a16:creationId xmlns:a16="http://schemas.microsoft.com/office/drawing/2014/main" id="{0DF31F41-186F-D741-9748-F0C2FE546318}"/>
              </a:ext>
            </a:extLst>
          </p:cNvPr>
          <p:cNvSpPr>
            <a:spLocks noChangeArrowheads="1"/>
          </p:cNvSpPr>
          <p:nvPr/>
        </p:nvSpPr>
        <p:spPr bwMode="auto">
          <a:xfrm>
            <a:off x="8418966" y="3244782"/>
            <a:ext cx="1166695" cy="1331405"/>
          </a:xfrm>
          <a:custGeom>
            <a:avLst/>
            <a:gdLst>
              <a:gd name="T0" fmla="*/ 885 w 1872"/>
              <a:gd name="T1" fmla="*/ 18 h 2138"/>
              <a:gd name="T2" fmla="*/ 885 w 1872"/>
              <a:gd name="T3" fmla="*/ 18 h 2138"/>
              <a:gd name="T4" fmla="*/ 987 w 1872"/>
              <a:gd name="T5" fmla="*/ 18 h 2138"/>
              <a:gd name="T6" fmla="*/ 1821 w 1872"/>
              <a:gd name="T7" fmla="*/ 500 h 2138"/>
              <a:gd name="T8" fmla="*/ 1821 w 1872"/>
              <a:gd name="T9" fmla="*/ 500 h 2138"/>
              <a:gd name="T10" fmla="*/ 1871 w 1872"/>
              <a:gd name="T11" fmla="*/ 588 h 2138"/>
              <a:gd name="T12" fmla="*/ 1871 w 1872"/>
              <a:gd name="T13" fmla="*/ 1549 h 2138"/>
              <a:gd name="T14" fmla="*/ 1871 w 1872"/>
              <a:gd name="T15" fmla="*/ 1549 h 2138"/>
              <a:gd name="T16" fmla="*/ 1821 w 1872"/>
              <a:gd name="T17" fmla="*/ 1637 h 2138"/>
              <a:gd name="T18" fmla="*/ 987 w 1872"/>
              <a:gd name="T19" fmla="*/ 2119 h 2138"/>
              <a:gd name="T20" fmla="*/ 987 w 1872"/>
              <a:gd name="T21" fmla="*/ 2119 h 2138"/>
              <a:gd name="T22" fmla="*/ 885 w 1872"/>
              <a:gd name="T23" fmla="*/ 2119 h 2138"/>
              <a:gd name="T24" fmla="*/ 51 w 1872"/>
              <a:gd name="T25" fmla="*/ 1637 h 2138"/>
              <a:gd name="T26" fmla="*/ 51 w 1872"/>
              <a:gd name="T27" fmla="*/ 1637 h 2138"/>
              <a:gd name="T28" fmla="*/ 0 w 1872"/>
              <a:gd name="T29" fmla="*/ 1549 h 2138"/>
              <a:gd name="T30" fmla="*/ 0 w 1872"/>
              <a:gd name="T31" fmla="*/ 588 h 2138"/>
              <a:gd name="T32" fmla="*/ 0 w 1872"/>
              <a:gd name="T33" fmla="*/ 588 h 2138"/>
              <a:gd name="T34" fmla="*/ 51 w 1872"/>
              <a:gd name="T35" fmla="*/ 500 h 2138"/>
              <a:gd name="T36" fmla="*/ 885 w 1872"/>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2" h="2138">
                <a:moveTo>
                  <a:pt x="885" y="18"/>
                </a:moveTo>
                <a:lnTo>
                  <a:pt x="885" y="18"/>
                </a:lnTo>
                <a:cubicBezTo>
                  <a:pt x="916" y="0"/>
                  <a:pt x="955" y="0"/>
                  <a:pt x="987" y="18"/>
                </a:cubicBezTo>
                <a:lnTo>
                  <a:pt x="1821" y="500"/>
                </a:lnTo>
                <a:lnTo>
                  <a:pt x="1821" y="500"/>
                </a:lnTo>
                <a:cubicBezTo>
                  <a:pt x="1852" y="517"/>
                  <a:pt x="1871" y="551"/>
                  <a:pt x="1871" y="588"/>
                </a:cubicBezTo>
                <a:lnTo>
                  <a:pt x="1871" y="1549"/>
                </a:lnTo>
                <a:lnTo>
                  <a:pt x="1871" y="1549"/>
                </a:lnTo>
                <a:cubicBezTo>
                  <a:pt x="1871" y="1586"/>
                  <a:pt x="1852" y="1620"/>
                  <a:pt x="1821" y="1637"/>
                </a:cubicBezTo>
                <a:lnTo>
                  <a:pt x="987" y="2119"/>
                </a:lnTo>
                <a:lnTo>
                  <a:pt x="987" y="2119"/>
                </a:lnTo>
                <a:cubicBezTo>
                  <a:pt x="955" y="2137"/>
                  <a:pt x="916"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37" name="Subtitle 2">
            <a:extLst>
              <a:ext uri="{FF2B5EF4-FFF2-40B4-BE49-F238E27FC236}">
                <a16:creationId xmlns:a16="http://schemas.microsoft.com/office/drawing/2014/main" id="{B5E234F5-E01F-8748-97B5-C537826DB6AD}"/>
              </a:ext>
            </a:extLst>
          </p:cNvPr>
          <p:cNvSpPr txBox="1">
            <a:spLocks/>
          </p:cNvSpPr>
          <p:nvPr/>
        </p:nvSpPr>
        <p:spPr>
          <a:xfrm>
            <a:off x="3798336" y="5423298"/>
            <a:ext cx="2786207" cy="1175386"/>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DESIGN AND IMPLEMENTATION OF INTEGRATED PREVENTION AND INTERVENTION TOOLS FOR FOSTERING MENTAL AND PHYSICAL HEALTH, WELLBEING AND QoL</a:t>
            </a:r>
          </a:p>
        </p:txBody>
      </p:sp>
      <p:sp>
        <p:nvSpPr>
          <p:cNvPr id="38" name="TextBox 37">
            <a:extLst>
              <a:ext uri="{FF2B5EF4-FFF2-40B4-BE49-F238E27FC236}">
                <a16:creationId xmlns:a16="http://schemas.microsoft.com/office/drawing/2014/main" id="{D23304DA-A9E9-694B-A21D-04CFF68CB580}"/>
              </a:ext>
            </a:extLst>
          </p:cNvPr>
          <p:cNvSpPr txBox="1"/>
          <p:nvPr/>
        </p:nvSpPr>
        <p:spPr>
          <a:xfrm>
            <a:off x="3362188" y="4839945"/>
            <a:ext cx="3222356" cy="584775"/>
          </a:xfrm>
          <a:prstGeom prst="rect">
            <a:avLst/>
          </a:prstGeom>
          <a:noFill/>
        </p:spPr>
        <p:txBody>
          <a:bodyPr wrap="none" rtlCol="0" anchor="b" anchorCtr="0">
            <a:spAutoFit/>
          </a:bodyPr>
          <a:lstStyle/>
          <a:p>
            <a:pPr algn="ctr"/>
            <a:r>
              <a:rPr lang="en-US" sz="1600" b="1" dirty="0">
                <a:solidFill>
                  <a:schemeClr val="tx2"/>
                </a:solidFill>
                <a:latin typeface="Poppins" pitchFamily="2" charset="77"/>
                <a:ea typeface="League Spartan" charset="0"/>
                <a:cs typeface="Poppins" pitchFamily="2" charset="77"/>
              </a:rPr>
              <a:t>PREVENTIVE AND INTEGRATED</a:t>
            </a:r>
            <a:endParaRPr lang="el-GR" sz="1600" b="1" dirty="0">
              <a:solidFill>
                <a:schemeClr val="tx2"/>
              </a:solidFill>
              <a:latin typeface="Poppins" pitchFamily="2" charset="77"/>
              <a:ea typeface="League Spartan" charset="0"/>
              <a:cs typeface="Poppins" pitchFamily="2" charset="77"/>
            </a:endParaRPr>
          </a:p>
          <a:p>
            <a:pPr algn="ctr"/>
            <a:r>
              <a:rPr lang="en-US" sz="1600" b="1" dirty="0">
                <a:solidFill>
                  <a:schemeClr val="tx2"/>
                </a:solidFill>
                <a:latin typeface="Poppins" pitchFamily="2" charset="77"/>
                <a:ea typeface="League Spartan" charset="0"/>
                <a:cs typeface="Poppins" pitchFamily="2" charset="77"/>
              </a:rPr>
              <a:t>CARE MODELS</a:t>
            </a:r>
          </a:p>
        </p:txBody>
      </p:sp>
      <p:sp>
        <p:nvSpPr>
          <p:cNvPr id="40" name="Subtitle 2">
            <a:extLst>
              <a:ext uri="{FF2B5EF4-FFF2-40B4-BE49-F238E27FC236}">
                <a16:creationId xmlns:a16="http://schemas.microsoft.com/office/drawing/2014/main" id="{075DD1CF-DF07-BD4B-B87E-5D39B904B89D}"/>
              </a:ext>
            </a:extLst>
          </p:cNvPr>
          <p:cNvSpPr txBox="1">
            <a:spLocks/>
          </p:cNvSpPr>
          <p:nvPr/>
        </p:nvSpPr>
        <p:spPr>
          <a:xfrm>
            <a:off x="7810737" y="5669520"/>
            <a:ext cx="2350058" cy="713722"/>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ESTABLISH TRAINING CENTRE AND EDUCATIONAL PLATFORM</a:t>
            </a:r>
          </a:p>
        </p:txBody>
      </p:sp>
      <p:sp>
        <p:nvSpPr>
          <p:cNvPr id="41" name="TextBox 40">
            <a:extLst>
              <a:ext uri="{FF2B5EF4-FFF2-40B4-BE49-F238E27FC236}">
                <a16:creationId xmlns:a16="http://schemas.microsoft.com/office/drawing/2014/main" id="{99C40761-40DB-E84E-A3EF-63A2CA78643E}"/>
              </a:ext>
            </a:extLst>
          </p:cNvPr>
          <p:cNvSpPr txBox="1"/>
          <p:nvPr/>
        </p:nvSpPr>
        <p:spPr>
          <a:xfrm>
            <a:off x="7326499" y="4839945"/>
            <a:ext cx="3318536" cy="830997"/>
          </a:xfrm>
          <a:prstGeom prst="rect">
            <a:avLst/>
          </a:prstGeom>
          <a:noFill/>
        </p:spPr>
        <p:txBody>
          <a:bodyPr wrap="none" rtlCol="0" anchor="b" anchorCtr="0">
            <a:spAutoFit/>
          </a:bodyPr>
          <a:lstStyle/>
          <a:p>
            <a:pPr algn="ctr"/>
            <a:r>
              <a:rPr lang="en-US" sz="1600" b="1" dirty="0">
                <a:solidFill>
                  <a:schemeClr val="tx2"/>
                </a:solidFill>
                <a:latin typeface="Poppins" pitchFamily="2" charset="77"/>
                <a:ea typeface="League Spartan" charset="0"/>
                <a:cs typeface="Poppins" pitchFamily="2" charset="77"/>
              </a:rPr>
              <a:t>EMPOWERMENT</a:t>
            </a:r>
          </a:p>
          <a:p>
            <a:pPr algn="ctr"/>
            <a:r>
              <a:rPr lang="en-US" sz="1600" b="1" dirty="0">
                <a:solidFill>
                  <a:schemeClr val="tx2"/>
                </a:solidFill>
                <a:latin typeface="Poppins" pitchFamily="2" charset="77"/>
                <a:ea typeface="League Spartan" charset="0"/>
                <a:cs typeface="Poppins" pitchFamily="2" charset="77"/>
              </a:rPr>
              <a:t>&amp; IMPROVEMENT OF</a:t>
            </a:r>
          </a:p>
          <a:p>
            <a:pPr algn="ctr"/>
            <a:r>
              <a:rPr lang="en-US" sz="1600" b="1" dirty="0">
                <a:solidFill>
                  <a:schemeClr val="tx2"/>
                </a:solidFill>
                <a:latin typeface="Poppins" pitchFamily="2" charset="77"/>
                <a:ea typeface="League Spartan" charset="0"/>
                <a:cs typeface="Poppins" pitchFamily="2" charset="77"/>
              </a:rPr>
              <a:t>HEALTH AND DIGITAL LITERACY</a:t>
            </a:r>
          </a:p>
        </p:txBody>
      </p:sp>
      <p:sp>
        <p:nvSpPr>
          <p:cNvPr id="19" name="Subtitle 2">
            <a:extLst>
              <a:ext uri="{FF2B5EF4-FFF2-40B4-BE49-F238E27FC236}">
                <a16:creationId xmlns:a16="http://schemas.microsoft.com/office/drawing/2014/main" id="{354159BB-7EAF-4B4B-91AA-5A5230AD11FD}"/>
              </a:ext>
            </a:extLst>
          </p:cNvPr>
          <p:cNvSpPr txBox="1">
            <a:spLocks/>
          </p:cNvSpPr>
          <p:nvPr/>
        </p:nvSpPr>
        <p:spPr>
          <a:xfrm>
            <a:off x="105884" y="5423298"/>
            <a:ext cx="2350058" cy="94455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PROVIDING A HORIZONTAL DIGITAL CARE PATHWAY THROUGH INTEGRATED CARE MODELS </a:t>
            </a:r>
          </a:p>
        </p:txBody>
      </p:sp>
      <p:sp>
        <p:nvSpPr>
          <p:cNvPr id="20" name="TextBox 19">
            <a:extLst>
              <a:ext uri="{FF2B5EF4-FFF2-40B4-BE49-F238E27FC236}">
                <a16:creationId xmlns:a16="http://schemas.microsoft.com/office/drawing/2014/main" id="{470ACC24-D91E-EC40-A611-1223B9CD21DD}"/>
              </a:ext>
            </a:extLst>
          </p:cNvPr>
          <p:cNvSpPr txBox="1"/>
          <p:nvPr/>
        </p:nvSpPr>
        <p:spPr>
          <a:xfrm>
            <a:off x="-57754" y="4839945"/>
            <a:ext cx="2677335" cy="584775"/>
          </a:xfrm>
          <a:prstGeom prst="rect">
            <a:avLst/>
          </a:prstGeom>
          <a:noFill/>
        </p:spPr>
        <p:txBody>
          <a:bodyPr wrap="none" rtlCol="0" anchor="b" anchorCtr="0">
            <a:spAutoFit/>
          </a:bodyPr>
          <a:lstStyle/>
          <a:p>
            <a:pPr algn="ctr"/>
            <a:r>
              <a:rPr lang="en-US" sz="1600" b="1" dirty="0">
                <a:solidFill>
                  <a:schemeClr val="tx2"/>
                </a:solidFill>
                <a:latin typeface="Poppins" pitchFamily="2" charset="77"/>
                <a:ea typeface="League Spartan" charset="0"/>
                <a:cs typeface="Poppins" pitchFamily="2" charset="77"/>
              </a:rPr>
              <a:t>PROMOTING A HOLISTIC</a:t>
            </a:r>
            <a:endParaRPr lang="el-GR" sz="1600" b="1" dirty="0">
              <a:solidFill>
                <a:schemeClr val="tx2"/>
              </a:solidFill>
              <a:latin typeface="Poppins" pitchFamily="2" charset="77"/>
              <a:ea typeface="League Spartan" charset="0"/>
              <a:cs typeface="Poppins" pitchFamily="2" charset="77"/>
            </a:endParaRPr>
          </a:p>
          <a:p>
            <a:pPr algn="ctr"/>
            <a:r>
              <a:rPr lang="en-US" sz="1600" b="1" dirty="0">
                <a:solidFill>
                  <a:schemeClr val="tx2"/>
                </a:solidFill>
                <a:latin typeface="Poppins" pitchFamily="2" charset="77"/>
                <a:ea typeface="League Spartan" charset="0"/>
                <a:cs typeface="Poppins" pitchFamily="2" charset="77"/>
              </a:rPr>
              <a:t>DIGITAL CARE PATHWAY</a:t>
            </a:r>
          </a:p>
        </p:txBody>
      </p:sp>
      <p:sp>
        <p:nvSpPr>
          <p:cNvPr id="43" name="Subtitle 2">
            <a:extLst>
              <a:ext uri="{FF2B5EF4-FFF2-40B4-BE49-F238E27FC236}">
                <a16:creationId xmlns:a16="http://schemas.microsoft.com/office/drawing/2014/main" id="{E33F8457-9D45-6142-80AF-9ABB79C73947}"/>
              </a:ext>
            </a:extLst>
          </p:cNvPr>
          <p:cNvSpPr txBox="1">
            <a:spLocks/>
          </p:cNvSpPr>
          <p:nvPr/>
        </p:nvSpPr>
        <p:spPr>
          <a:xfrm>
            <a:off x="1946333" y="2144144"/>
            <a:ext cx="2350058" cy="94455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UTILIZATION OF LARGE-SCALE PRIMARY DATA SOURCES AND OF LONGITUDINAL OBSERVATIONAL STUDIES </a:t>
            </a:r>
          </a:p>
        </p:txBody>
      </p:sp>
      <p:sp>
        <p:nvSpPr>
          <p:cNvPr id="44" name="TextBox 43">
            <a:extLst>
              <a:ext uri="{FF2B5EF4-FFF2-40B4-BE49-F238E27FC236}">
                <a16:creationId xmlns:a16="http://schemas.microsoft.com/office/drawing/2014/main" id="{5AE94EE5-6BBF-1946-8C3C-5F56412DF390}"/>
              </a:ext>
            </a:extLst>
          </p:cNvPr>
          <p:cNvSpPr txBox="1"/>
          <p:nvPr/>
        </p:nvSpPr>
        <p:spPr>
          <a:xfrm>
            <a:off x="1239276" y="1560791"/>
            <a:ext cx="3764171" cy="584775"/>
          </a:xfrm>
          <a:prstGeom prst="rect">
            <a:avLst/>
          </a:prstGeom>
          <a:noFill/>
        </p:spPr>
        <p:txBody>
          <a:bodyPr wrap="none" rtlCol="0" anchor="b" anchorCtr="0">
            <a:spAutoFit/>
          </a:bodyPr>
          <a:lstStyle/>
          <a:p>
            <a:pPr algn="ctr"/>
            <a:r>
              <a:rPr lang="en-US" sz="1600" b="1" dirty="0">
                <a:solidFill>
                  <a:schemeClr val="tx2"/>
                </a:solidFill>
                <a:latin typeface="Poppins" pitchFamily="2" charset="77"/>
                <a:ea typeface="League Spartan" charset="0"/>
                <a:cs typeface="Poppins" pitchFamily="2" charset="77"/>
              </a:rPr>
              <a:t>PRIMARY AND COMMUNITY-BASED</a:t>
            </a:r>
            <a:endParaRPr lang="el-GR" sz="1600" b="1" dirty="0">
              <a:solidFill>
                <a:schemeClr val="tx2"/>
              </a:solidFill>
              <a:latin typeface="Poppins" pitchFamily="2" charset="77"/>
              <a:ea typeface="League Spartan" charset="0"/>
              <a:cs typeface="Poppins" pitchFamily="2" charset="77"/>
            </a:endParaRPr>
          </a:p>
          <a:p>
            <a:pPr algn="ctr"/>
            <a:r>
              <a:rPr lang="en-US" sz="1600" b="1" dirty="0">
                <a:solidFill>
                  <a:schemeClr val="tx2"/>
                </a:solidFill>
                <a:latin typeface="Poppins" pitchFamily="2" charset="77"/>
                <a:ea typeface="League Spartan" charset="0"/>
                <a:cs typeface="Poppins" pitchFamily="2" charset="77"/>
              </a:rPr>
              <a:t>HEALTH AND CARE SERVICES</a:t>
            </a:r>
          </a:p>
        </p:txBody>
      </p:sp>
      <p:sp>
        <p:nvSpPr>
          <p:cNvPr id="46" name="Subtitle 2">
            <a:extLst>
              <a:ext uri="{FF2B5EF4-FFF2-40B4-BE49-F238E27FC236}">
                <a16:creationId xmlns:a16="http://schemas.microsoft.com/office/drawing/2014/main" id="{AFDB8E0E-8409-BF44-9307-2E1BE903DF89}"/>
              </a:ext>
            </a:extLst>
          </p:cNvPr>
          <p:cNvSpPr txBox="1">
            <a:spLocks/>
          </p:cNvSpPr>
          <p:nvPr/>
        </p:nvSpPr>
        <p:spPr>
          <a:xfrm>
            <a:off x="5937684" y="2144144"/>
            <a:ext cx="2350058" cy="94455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EVIDENCE-BASED HEALTH POLICIES CREATION, ASSESSMENT, MONITORING AND OPTIMIZATION</a:t>
            </a:r>
          </a:p>
        </p:txBody>
      </p:sp>
      <p:sp>
        <p:nvSpPr>
          <p:cNvPr id="47" name="TextBox 46">
            <a:extLst>
              <a:ext uri="{FF2B5EF4-FFF2-40B4-BE49-F238E27FC236}">
                <a16:creationId xmlns:a16="http://schemas.microsoft.com/office/drawing/2014/main" id="{2E90F1A5-9095-4247-9D9A-6C986097B2E5}"/>
              </a:ext>
            </a:extLst>
          </p:cNvPr>
          <p:cNvSpPr txBox="1"/>
          <p:nvPr/>
        </p:nvSpPr>
        <p:spPr>
          <a:xfrm>
            <a:off x="6124302" y="1560791"/>
            <a:ext cx="1976823" cy="584775"/>
          </a:xfrm>
          <a:prstGeom prst="rect">
            <a:avLst/>
          </a:prstGeom>
          <a:noFill/>
        </p:spPr>
        <p:txBody>
          <a:bodyPr wrap="none" rtlCol="0" anchor="b" anchorCtr="0">
            <a:spAutoFit/>
          </a:bodyPr>
          <a:lstStyle/>
          <a:p>
            <a:pPr algn="ctr"/>
            <a:r>
              <a:rPr lang="en-US" sz="1600" b="1" dirty="0">
                <a:solidFill>
                  <a:schemeClr val="tx2"/>
                </a:solidFill>
                <a:latin typeface="Poppins" pitchFamily="2" charset="77"/>
                <a:ea typeface="League Spartan" charset="0"/>
                <a:cs typeface="Poppins" pitchFamily="2" charset="77"/>
              </a:rPr>
              <a:t>EVIDENCE-BASED</a:t>
            </a:r>
          </a:p>
          <a:p>
            <a:pPr algn="ctr"/>
            <a:r>
              <a:rPr lang="en-US" sz="1600" b="1" dirty="0">
                <a:solidFill>
                  <a:schemeClr val="tx2"/>
                </a:solidFill>
                <a:latin typeface="Poppins" pitchFamily="2" charset="77"/>
                <a:ea typeface="League Spartan" charset="0"/>
                <a:cs typeface="Poppins" pitchFamily="2" charset="77"/>
              </a:rPr>
              <a:t>HEALTH POLICIES</a:t>
            </a:r>
          </a:p>
        </p:txBody>
      </p:sp>
      <p:sp>
        <p:nvSpPr>
          <p:cNvPr id="49" name="TextBox 48">
            <a:extLst>
              <a:ext uri="{FF2B5EF4-FFF2-40B4-BE49-F238E27FC236}">
                <a16:creationId xmlns:a16="http://schemas.microsoft.com/office/drawing/2014/main" id="{9D263EC8-4275-1949-885F-6547AB96824F}"/>
              </a:ext>
            </a:extLst>
          </p:cNvPr>
          <p:cNvSpPr txBox="1"/>
          <p:nvPr/>
        </p:nvSpPr>
        <p:spPr>
          <a:xfrm>
            <a:off x="1052991" y="3520423"/>
            <a:ext cx="401072" cy="784830"/>
          </a:xfrm>
          <a:prstGeom prst="rect">
            <a:avLst/>
          </a:prstGeom>
          <a:noFill/>
        </p:spPr>
        <p:txBody>
          <a:bodyPr wrap="none" rtlCol="0" anchor="ctr">
            <a:spAutoFit/>
          </a:bodyPr>
          <a:lstStyle/>
          <a:p>
            <a:pPr algn="ctr"/>
            <a:r>
              <a:rPr lang="en-US" sz="4500" b="1" dirty="0">
                <a:solidFill>
                  <a:schemeClr val="accent1"/>
                </a:solidFill>
                <a:latin typeface="Poppins" pitchFamily="2" charset="77"/>
                <a:cs typeface="Poppins" pitchFamily="2" charset="77"/>
              </a:rPr>
              <a:t>1</a:t>
            </a:r>
          </a:p>
        </p:txBody>
      </p:sp>
      <p:sp>
        <p:nvSpPr>
          <p:cNvPr id="50" name="TextBox 49">
            <a:extLst>
              <a:ext uri="{FF2B5EF4-FFF2-40B4-BE49-F238E27FC236}">
                <a16:creationId xmlns:a16="http://schemas.microsoft.com/office/drawing/2014/main" id="{233632D9-9A43-7C44-85D9-E8EB941F0862}"/>
              </a:ext>
            </a:extLst>
          </p:cNvPr>
          <p:cNvSpPr txBox="1"/>
          <p:nvPr/>
        </p:nvSpPr>
        <p:spPr>
          <a:xfrm>
            <a:off x="2825416" y="3516696"/>
            <a:ext cx="514885" cy="784830"/>
          </a:xfrm>
          <a:prstGeom prst="rect">
            <a:avLst/>
          </a:prstGeom>
          <a:noFill/>
        </p:spPr>
        <p:txBody>
          <a:bodyPr wrap="none" rtlCol="0" anchor="ctr">
            <a:spAutoFit/>
          </a:bodyPr>
          <a:lstStyle/>
          <a:p>
            <a:pPr algn="ctr"/>
            <a:r>
              <a:rPr lang="en-US" sz="4500" b="1" dirty="0">
                <a:solidFill>
                  <a:schemeClr val="accent2"/>
                </a:solidFill>
                <a:latin typeface="Poppins" pitchFamily="2" charset="77"/>
                <a:cs typeface="Poppins" pitchFamily="2" charset="77"/>
              </a:rPr>
              <a:t>2</a:t>
            </a:r>
          </a:p>
        </p:txBody>
      </p:sp>
      <p:sp>
        <p:nvSpPr>
          <p:cNvPr id="51" name="TextBox 50">
            <a:extLst>
              <a:ext uri="{FF2B5EF4-FFF2-40B4-BE49-F238E27FC236}">
                <a16:creationId xmlns:a16="http://schemas.microsoft.com/office/drawing/2014/main" id="{1D227C68-24C5-034B-ACE2-A59D3D7B20C2}"/>
              </a:ext>
            </a:extLst>
          </p:cNvPr>
          <p:cNvSpPr txBox="1"/>
          <p:nvPr/>
        </p:nvSpPr>
        <p:spPr>
          <a:xfrm>
            <a:off x="4799033" y="3516696"/>
            <a:ext cx="534121" cy="784830"/>
          </a:xfrm>
          <a:prstGeom prst="rect">
            <a:avLst/>
          </a:prstGeom>
          <a:noFill/>
        </p:spPr>
        <p:txBody>
          <a:bodyPr wrap="none" rtlCol="0" anchor="ctr">
            <a:spAutoFit/>
          </a:bodyPr>
          <a:lstStyle/>
          <a:p>
            <a:pPr algn="ctr"/>
            <a:r>
              <a:rPr lang="en-US" sz="4500" b="1" dirty="0">
                <a:solidFill>
                  <a:schemeClr val="accent3"/>
                </a:solidFill>
                <a:latin typeface="Poppins" pitchFamily="2" charset="77"/>
                <a:cs typeface="Poppins" pitchFamily="2" charset="77"/>
              </a:rPr>
              <a:t>3</a:t>
            </a:r>
          </a:p>
        </p:txBody>
      </p:sp>
      <p:sp>
        <p:nvSpPr>
          <p:cNvPr id="52" name="TextBox 51">
            <a:extLst>
              <a:ext uri="{FF2B5EF4-FFF2-40B4-BE49-F238E27FC236}">
                <a16:creationId xmlns:a16="http://schemas.microsoft.com/office/drawing/2014/main" id="{3822AC58-2E61-D648-8E73-58718E921C8E}"/>
              </a:ext>
            </a:extLst>
          </p:cNvPr>
          <p:cNvSpPr txBox="1"/>
          <p:nvPr/>
        </p:nvSpPr>
        <p:spPr>
          <a:xfrm>
            <a:off x="6780676" y="3516696"/>
            <a:ext cx="575800" cy="784830"/>
          </a:xfrm>
          <a:prstGeom prst="rect">
            <a:avLst/>
          </a:prstGeom>
          <a:noFill/>
        </p:spPr>
        <p:txBody>
          <a:bodyPr wrap="none" rtlCol="0" anchor="ctr">
            <a:spAutoFit/>
          </a:bodyPr>
          <a:lstStyle/>
          <a:p>
            <a:pPr algn="ctr"/>
            <a:r>
              <a:rPr lang="en-US" sz="4500" b="1" dirty="0">
                <a:solidFill>
                  <a:schemeClr val="accent4"/>
                </a:solidFill>
                <a:latin typeface="Poppins" pitchFamily="2" charset="77"/>
                <a:cs typeface="Poppins" pitchFamily="2" charset="77"/>
              </a:rPr>
              <a:t>4</a:t>
            </a:r>
          </a:p>
        </p:txBody>
      </p:sp>
      <p:sp>
        <p:nvSpPr>
          <p:cNvPr id="53" name="TextBox 52">
            <a:extLst>
              <a:ext uri="{FF2B5EF4-FFF2-40B4-BE49-F238E27FC236}">
                <a16:creationId xmlns:a16="http://schemas.microsoft.com/office/drawing/2014/main" id="{A0A2F037-BB1F-AD46-90CB-416F4EB61D7B}"/>
              </a:ext>
            </a:extLst>
          </p:cNvPr>
          <p:cNvSpPr txBox="1"/>
          <p:nvPr/>
        </p:nvSpPr>
        <p:spPr>
          <a:xfrm>
            <a:off x="8723801" y="3516696"/>
            <a:ext cx="559769" cy="784830"/>
          </a:xfrm>
          <a:prstGeom prst="rect">
            <a:avLst/>
          </a:prstGeom>
          <a:noFill/>
        </p:spPr>
        <p:txBody>
          <a:bodyPr wrap="none" rtlCol="0" anchor="ctr">
            <a:spAutoFit/>
          </a:bodyPr>
          <a:lstStyle/>
          <a:p>
            <a:pPr algn="ctr"/>
            <a:r>
              <a:rPr lang="en-US" sz="4500" b="1" dirty="0">
                <a:solidFill>
                  <a:schemeClr val="accent5"/>
                </a:solidFill>
                <a:latin typeface="Poppins" pitchFamily="2" charset="77"/>
                <a:cs typeface="Poppins" pitchFamily="2" charset="77"/>
              </a:rPr>
              <a:t>5</a:t>
            </a:r>
          </a:p>
        </p:txBody>
      </p:sp>
      <p:sp>
        <p:nvSpPr>
          <p:cNvPr id="21" name="Freeform 14">
            <a:extLst>
              <a:ext uri="{FF2B5EF4-FFF2-40B4-BE49-F238E27FC236}">
                <a16:creationId xmlns:a16="http://schemas.microsoft.com/office/drawing/2014/main" id="{C24550C7-DB25-C38F-ACD7-A54225E4982E}"/>
              </a:ext>
            </a:extLst>
          </p:cNvPr>
          <p:cNvSpPr>
            <a:spLocks noChangeArrowheads="1"/>
          </p:cNvSpPr>
          <p:nvPr/>
        </p:nvSpPr>
        <p:spPr bwMode="auto">
          <a:xfrm>
            <a:off x="10157196" y="3050154"/>
            <a:ext cx="1712982" cy="1712982"/>
          </a:xfrm>
          <a:custGeom>
            <a:avLst/>
            <a:gdLst>
              <a:gd name="T0" fmla="*/ 1376 w 2753"/>
              <a:gd name="T1" fmla="*/ 0 h 2752"/>
              <a:gd name="T2" fmla="*/ 1376 w 2753"/>
              <a:gd name="T3" fmla="*/ 0 h 2752"/>
              <a:gd name="T4" fmla="*/ 2752 w 2753"/>
              <a:gd name="T5" fmla="*/ 1376 h 2752"/>
              <a:gd name="T6" fmla="*/ 2752 w 2753"/>
              <a:gd name="T7" fmla="*/ 1376 h 2752"/>
              <a:gd name="T8" fmla="*/ 1376 w 2753"/>
              <a:gd name="T9" fmla="*/ 2751 h 2752"/>
              <a:gd name="T10" fmla="*/ 1376 w 2753"/>
              <a:gd name="T11" fmla="*/ 2751 h 2752"/>
              <a:gd name="T12" fmla="*/ 0 w 2753"/>
              <a:gd name="T13" fmla="*/ 1376 h 2752"/>
              <a:gd name="T14" fmla="*/ 0 w 2753"/>
              <a:gd name="T15" fmla="*/ 1376 h 2752"/>
              <a:gd name="T16" fmla="*/ 1376 w 2753"/>
              <a:gd name="T17"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3" h="2752">
                <a:moveTo>
                  <a:pt x="1376" y="0"/>
                </a:moveTo>
                <a:lnTo>
                  <a:pt x="1376" y="0"/>
                </a:lnTo>
                <a:cubicBezTo>
                  <a:pt x="2136" y="0"/>
                  <a:pt x="2752" y="616"/>
                  <a:pt x="2752" y="1376"/>
                </a:cubicBezTo>
                <a:lnTo>
                  <a:pt x="2752" y="1376"/>
                </a:lnTo>
                <a:cubicBezTo>
                  <a:pt x="2752" y="2135"/>
                  <a:pt x="2136" y="2751"/>
                  <a:pt x="1376" y="2751"/>
                </a:cubicBezTo>
                <a:lnTo>
                  <a:pt x="1376" y="2751"/>
                </a:lnTo>
                <a:cubicBezTo>
                  <a:pt x="616" y="2751"/>
                  <a:pt x="0" y="2135"/>
                  <a:pt x="0" y="1376"/>
                </a:cubicBezTo>
                <a:lnTo>
                  <a:pt x="0" y="1376"/>
                </a:lnTo>
                <a:cubicBezTo>
                  <a:pt x="0" y="616"/>
                  <a:pt x="616" y="0"/>
                  <a:pt x="1376" y="0"/>
                </a:cubicBezTo>
              </a:path>
            </a:pathLst>
          </a:custGeom>
          <a:solidFill>
            <a:schemeClr val="accent6"/>
          </a:solidFill>
          <a:ln>
            <a:noFill/>
          </a:ln>
          <a:effectLst/>
        </p:spPr>
        <p:txBody>
          <a:bodyPr wrap="none" anchor="ctr"/>
          <a:lstStyle/>
          <a:p>
            <a:endParaRPr lang="en-US" sz="3266"/>
          </a:p>
        </p:txBody>
      </p:sp>
      <p:sp>
        <p:nvSpPr>
          <p:cNvPr id="22" name="Freeform 15">
            <a:extLst>
              <a:ext uri="{FF2B5EF4-FFF2-40B4-BE49-F238E27FC236}">
                <a16:creationId xmlns:a16="http://schemas.microsoft.com/office/drawing/2014/main" id="{0B630D69-EBA6-B890-296D-B6A436F28506}"/>
              </a:ext>
            </a:extLst>
          </p:cNvPr>
          <p:cNvSpPr>
            <a:spLocks noChangeArrowheads="1"/>
          </p:cNvSpPr>
          <p:nvPr/>
        </p:nvSpPr>
        <p:spPr bwMode="auto">
          <a:xfrm>
            <a:off x="10428968" y="3242316"/>
            <a:ext cx="1166695" cy="1331405"/>
          </a:xfrm>
          <a:custGeom>
            <a:avLst/>
            <a:gdLst>
              <a:gd name="T0" fmla="*/ 885 w 1872"/>
              <a:gd name="T1" fmla="*/ 18 h 2138"/>
              <a:gd name="T2" fmla="*/ 885 w 1872"/>
              <a:gd name="T3" fmla="*/ 18 h 2138"/>
              <a:gd name="T4" fmla="*/ 987 w 1872"/>
              <a:gd name="T5" fmla="*/ 18 h 2138"/>
              <a:gd name="T6" fmla="*/ 1821 w 1872"/>
              <a:gd name="T7" fmla="*/ 500 h 2138"/>
              <a:gd name="T8" fmla="*/ 1821 w 1872"/>
              <a:gd name="T9" fmla="*/ 500 h 2138"/>
              <a:gd name="T10" fmla="*/ 1871 w 1872"/>
              <a:gd name="T11" fmla="*/ 588 h 2138"/>
              <a:gd name="T12" fmla="*/ 1871 w 1872"/>
              <a:gd name="T13" fmla="*/ 1549 h 2138"/>
              <a:gd name="T14" fmla="*/ 1871 w 1872"/>
              <a:gd name="T15" fmla="*/ 1549 h 2138"/>
              <a:gd name="T16" fmla="*/ 1821 w 1872"/>
              <a:gd name="T17" fmla="*/ 1637 h 2138"/>
              <a:gd name="T18" fmla="*/ 987 w 1872"/>
              <a:gd name="T19" fmla="*/ 2119 h 2138"/>
              <a:gd name="T20" fmla="*/ 987 w 1872"/>
              <a:gd name="T21" fmla="*/ 2119 h 2138"/>
              <a:gd name="T22" fmla="*/ 885 w 1872"/>
              <a:gd name="T23" fmla="*/ 2119 h 2138"/>
              <a:gd name="T24" fmla="*/ 51 w 1872"/>
              <a:gd name="T25" fmla="*/ 1637 h 2138"/>
              <a:gd name="T26" fmla="*/ 51 w 1872"/>
              <a:gd name="T27" fmla="*/ 1637 h 2138"/>
              <a:gd name="T28" fmla="*/ 0 w 1872"/>
              <a:gd name="T29" fmla="*/ 1549 h 2138"/>
              <a:gd name="T30" fmla="*/ 0 w 1872"/>
              <a:gd name="T31" fmla="*/ 588 h 2138"/>
              <a:gd name="T32" fmla="*/ 0 w 1872"/>
              <a:gd name="T33" fmla="*/ 588 h 2138"/>
              <a:gd name="T34" fmla="*/ 51 w 1872"/>
              <a:gd name="T35" fmla="*/ 500 h 2138"/>
              <a:gd name="T36" fmla="*/ 885 w 1872"/>
              <a:gd name="T37" fmla="*/ 18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2" h="2138">
                <a:moveTo>
                  <a:pt x="885" y="18"/>
                </a:moveTo>
                <a:lnTo>
                  <a:pt x="885" y="18"/>
                </a:lnTo>
                <a:cubicBezTo>
                  <a:pt x="916" y="0"/>
                  <a:pt x="955" y="0"/>
                  <a:pt x="987" y="18"/>
                </a:cubicBezTo>
                <a:lnTo>
                  <a:pt x="1821" y="500"/>
                </a:lnTo>
                <a:lnTo>
                  <a:pt x="1821" y="500"/>
                </a:lnTo>
                <a:cubicBezTo>
                  <a:pt x="1852" y="517"/>
                  <a:pt x="1871" y="551"/>
                  <a:pt x="1871" y="588"/>
                </a:cubicBezTo>
                <a:lnTo>
                  <a:pt x="1871" y="1549"/>
                </a:lnTo>
                <a:lnTo>
                  <a:pt x="1871" y="1549"/>
                </a:lnTo>
                <a:cubicBezTo>
                  <a:pt x="1871" y="1586"/>
                  <a:pt x="1852" y="1620"/>
                  <a:pt x="1821" y="1637"/>
                </a:cubicBezTo>
                <a:lnTo>
                  <a:pt x="987" y="2119"/>
                </a:lnTo>
                <a:lnTo>
                  <a:pt x="987" y="2119"/>
                </a:lnTo>
                <a:cubicBezTo>
                  <a:pt x="955" y="2137"/>
                  <a:pt x="916" y="2137"/>
                  <a:pt x="885" y="2119"/>
                </a:cubicBezTo>
                <a:lnTo>
                  <a:pt x="51" y="1637"/>
                </a:lnTo>
                <a:lnTo>
                  <a:pt x="51" y="1637"/>
                </a:lnTo>
                <a:cubicBezTo>
                  <a:pt x="20" y="1620"/>
                  <a:pt x="0" y="1586"/>
                  <a:pt x="0" y="1549"/>
                </a:cubicBezTo>
                <a:lnTo>
                  <a:pt x="0" y="588"/>
                </a:lnTo>
                <a:lnTo>
                  <a:pt x="0" y="588"/>
                </a:lnTo>
                <a:cubicBezTo>
                  <a:pt x="0" y="551"/>
                  <a:pt x="20" y="517"/>
                  <a:pt x="51" y="500"/>
                </a:cubicBezTo>
                <a:lnTo>
                  <a:pt x="885" y="18"/>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23" name="TextBox 22">
            <a:extLst>
              <a:ext uri="{FF2B5EF4-FFF2-40B4-BE49-F238E27FC236}">
                <a16:creationId xmlns:a16="http://schemas.microsoft.com/office/drawing/2014/main" id="{3A7B3171-C49F-DC79-0A63-488B4C909603}"/>
              </a:ext>
            </a:extLst>
          </p:cNvPr>
          <p:cNvSpPr txBox="1"/>
          <p:nvPr/>
        </p:nvSpPr>
        <p:spPr>
          <a:xfrm>
            <a:off x="10733803" y="3514230"/>
            <a:ext cx="559769" cy="784830"/>
          </a:xfrm>
          <a:prstGeom prst="rect">
            <a:avLst/>
          </a:prstGeom>
          <a:noFill/>
        </p:spPr>
        <p:txBody>
          <a:bodyPr wrap="none" rtlCol="0" anchor="ctr">
            <a:spAutoFit/>
          </a:bodyPr>
          <a:lstStyle/>
          <a:p>
            <a:pPr algn="ctr"/>
            <a:r>
              <a:rPr lang="en-US" sz="4500" b="1" dirty="0">
                <a:solidFill>
                  <a:schemeClr val="accent6"/>
                </a:solidFill>
                <a:latin typeface="Poppins" pitchFamily="2" charset="77"/>
                <a:cs typeface="Poppins" pitchFamily="2" charset="77"/>
              </a:rPr>
              <a:t>6</a:t>
            </a:r>
          </a:p>
        </p:txBody>
      </p:sp>
      <p:sp>
        <p:nvSpPr>
          <p:cNvPr id="24" name="Subtitle 2">
            <a:extLst>
              <a:ext uri="{FF2B5EF4-FFF2-40B4-BE49-F238E27FC236}">
                <a16:creationId xmlns:a16="http://schemas.microsoft.com/office/drawing/2014/main" id="{15FDDB60-9C53-1AAD-CFDF-19FCB6D2FD2D}"/>
              </a:ext>
            </a:extLst>
          </p:cNvPr>
          <p:cNvSpPr txBox="1">
            <a:spLocks/>
          </p:cNvSpPr>
          <p:nvPr/>
        </p:nvSpPr>
        <p:spPr>
          <a:xfrm>
            <a:off x="9777695" y="2105600"/>
            <a:ext cx="2350058" cy="94455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INTRODUCING A HOLISTIC HEALTH TECHNOLOGY AND IMPACT ASSESSMENT FRAMEWORK</a:t>
            </a:r>
          </a:p>
        </p:txBody>
      </p:sp>
      <p:sp>
        <p:nvSpPr>
          <p:cNvPr id="25" name="TextBox 24">
            <a:extLst>
              <a:ext uri="{FF2B5EF4-FFF2-40B4-BE49-F238E27FC236}">
                <a16:creationId xmlns:a16="http://schemas.microsoft.com/office/drawing/2014/main" id="{80F951A8-5978-19DA-0812-8FFA66BE37FC}"/>
              </a:ext>
            </a:extLst>
          </p:cNvPr>
          <p:cNvSpPr txBox="1"/>
          <p:nvPr/>
        </p:nvSpPr>
        <p:spPr>
          <a:xfrm>
            <a:off x="9735884" y="1522247"/>
            <a:ext cx="2433680" cy="584775"/>
          </a:xfrm>
          <a:prstGeom prst="rect">
            <a:avLst/>
          </a:prstGeom>
          <a:noFill/>
        </p:spPr>
        <p:txBody>
          <a:bodyPr wrap="none" rtlCol="0" anchor="b" anchorCtr="0">
            <a:spAutoFit/>
          </a:bodyPr>
          <a:lstStyle/>
          <a:p>
            <a:pPr algn="ctr"/>
            <a:r>
              <a:rPr lang="en-US" sz="1600" b="1" dirty="0">
                <a:solidFill>
                  <a:schemeClr val="tx2"/>
                </a:solidFill>
                <a:latin typeface="Poppins" pitchFamily="2" charset="77"/>
                <a:ea typeface="League Spartan" charset="0"/>
                <a:cs typeface="Poppins" pitchFamily="2" charset="77"/>
              </a:rPr>
              <a:t>DEMONSTRATING</a:t>
            </a:r>
          </a:p>
          <a:p>
            <a:pPr algn="ctr"/>
            <a:r>
              <a:rPr lang="en-US" sz="1600" b="1" dirty="0">
                <a:solidFill>
                  <a:schemeClr val="tx2"/>
                </a:solidFill>
                <a:latin typeface="Poppins" pitchFamily="2" charset="77"/>
                <a:ea typeface="League Spartan" charset="0"/>
                <a:cs typeface="Poppins" pitchFamily="2" charset="77"/>
              </a:rPr>
              <a:t>COST-EFFECTIVENESS</a:t>
            </a:r>
          </a:p>
        </p:txBody>
      </p:sp>
      <p:sp>
        <p:nvSpPr>
          <p:cNvPr id="2" name="Title 1">
            <a:extLst>
              <a:ext uri="{FF2B5EF4-FFF2-40B4-BE49-F238E27FC236}">
                <a16:creationId xmlns:a16="http://schemas.microsoft.com/office/drawing/2014/main" id="{98FEE758-0636-7A7E-B653-9D1F22E4B59D}"/>
              </a:ext>
            </a:extLst>
          </p:cNvPr>
          <p:cNvSpPr txBox="1">
            <a:spLocks/>
          </p:cNvSpPr>
          <p:nvPr/>
        </p:nvSpPr>
        <p:spPr>
          <a:xfrm>
            <a:off x="657224" y="499533"/>
            <a:ext cx="10772775" cy="934631"/>
          </a:xfrm>
          <a:prstGeom prst="rect">
            <a:avLst/>
          </a:prstGeom>
        </p:spPr>
        <p:txBody>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altLang="el-GR" dirty="0">
                <a:latin typeface="Lato Black" panose="020B0604020202020204" pitchFamily="34" charset="0"/>
                <a:ea typeface="Lato Black" panose="020B0604020202020204" pitchFamily="34" charset="0"/>
                <a:cs typeface="Lato Black" panose="020B0604020202020204" pitchFamily="34" charset="0"/>
              </a:rPr>
              <a:t>Project Objectives</a:t>
            </a:r>
          </a:p>
        </p:txBody>
      </p:sp>
    </p:spTree>
    <p:extLst>
      <p:ext uri="{BB962C8B-B14F-4D97-AF65-F5344CB8AC3E}">
        <p14:creationId xmlns:p14="http://schemas.microsoft.com/office/powerpoint/2010/main" val="516625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ημερομηνίας 3">
            <a:extLst>
              <a:ext uri="{FF2B5EF4-FFF2-40B4-BE49-F238E27FC236}">
                <a16:creationId xmlns:a16="http://schemas.microsoft.com/office/drawing/2014/main" id="{379FCE11-3811-FBCA-2DB9-6C41F852F945}"/>
              </a:ext>
            </a:extLst>
          </p:cNvPr>
          <p:cNvSpPr>
            <a:spLocks noGrp="1"/>
          </p:cNvSpPr>
          <p:nvPr>
            <p:ph type="dt" sz="half" idx="10"/>
          </p:nvPr>
        </p:nvSpPr>
        <p:spPr/>
        <p:txBody>
          <a:bodyPr/>
          <a:lstStyle/>
          <a:p>
            <a:fld id="{52A6460C-7CB4-433C-817C-269E8B154B52}" type="datetimeFigureOut">
              <a:rPr lang="el-GR" smtClean="0"/>
              <a:t>17/1/24</a:t>
            </a:fld>
            <a:endParaRPr lang="el-GR"/>
          </a:p>
        </p:txBody>
      </p:sp>
      <p:sp>
        <p:nvSpPr>
          <p:cNvPr id="4" name="Slide Number Placeholder 3"/>
          <p:cNvSpPr>
            <a:spLocks noGrp="1"/>
          </p:cNvSpPr>
          <p:nvPr>
            <p:ph type="sldNum" sz="quarter" idx="12"/>
          </p:nvPr>
        </p:nvSpPr>
        <p:spPr/>
        <p:txBody>
          <a:bodyPr/>
          <a:lstStyle/>
          <a:p>
            <a:fld id="{570DC86A-50DC-4060-8B57-B6E3B360CD28}" type="slidenum">
              <a:rPr lang="en-US" smtClean="0"/>
              <a:pPr/>
              <a:t>9</a:t>
            </a:fld>
            <a:endParaRPr lang="en-US"/>
          </a:p>
        </p:txBody>
      </p:sp>
      <p:sp>
        <p:nvSpPr>
          <p:cNvPr id="2" name="Θέση υποσέλιδου 4">
            <a:extLst>
              <a:ext uri="{FF2B5EF4-FFF2-40B4-BE49-F238E27FC236}">
                <a16:creationId xmlns:a16="http://schemas.microsoft.com/office/drawing/2014/main" id="{AE46F79E-76EC-03F3-5FF7-E0956AE22549}"/>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COMFORTAGE – Prediction, Monitoring and Personalized Recommendations for Prevention and Relief of Dementia and Other Neurodegenerative Diseases</a:t>
            </a:r>
            <a:endParaRPr lang="el-GR" dirty="0"/>
          </a:p>
        </p:txBody>
      </p:sp>
      <p:sp>
        <p:nvSpPr>
          <p:cNvPr id="9" name="Title 1">
            <a:extLst>
              <a:ext uri="{FF2B5EF4-FFF2-40B4-BE49-F238E27FC236}">
                <a16:creationId xmlns:a16="http://schemas.microsoft.com/office/drawing/2014/main" id="{9630B260-11F2-83D3-05A3-DEA13768E9C1}"/>
              </a:ext>
            </a:extLst>
          </p:cNvPr>
          <p:cNvSpPr txBox="1">
            <a:spLocks/>
          </p:cNvSpPr>
          <p:nvPr/>
        </p:nvSpPr>
        <p:spPr>
          <a:xfrm>
            <a:off x="685800" y="216953"/>
            <a:ext cx="10772775" cy="934631"/>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altLang="el-GR" dirty="0">
                <a:latin typeface="Lato Black" panose="020B0604020202020204" pitchFamily="34" charset="0"/>
                <a:ea typeface="Lato Black" panose="020B0604020202020204" pitchFamily="34" charset="0"/>
                <a:cs typeface="Lato Black" panose="020B0604020202020204" pitchFamily="34" charset="0"/>
              </a:rPr>
              <a:t>Work Plan</a:t>
            </a:r>
          </a:p>
        </p:txBody>
      </p:sp>
      <p:pic>
        <p:nvPicPr>
          <p:cNvPr id="13" name="Εικόνα 12">
            <a:extLst>
              <a:ext uri="{FF2B5EF4-FFF2-40B4-BE49-F238E27FC236}">
                <a16:creationId xmlns:a16="http://schemas.microsoft.com/office/drawing/2014/main" id="{AA8B2537-B6B4-2E94-31B2-23047A71C2A1}"/>
              </a:ext>
            </a:extLst>
          </p:cNvPr>
          <p:cNvPicPr>
            <a:picLocks noChangeAspect="1"/>
          </p:cNvPicPr>
          <p:nvPr/>
        </p:nvPicPr>
        <p:blipFill>
          <a:blip r:embed="rId3"/>
          <a:stretch>
            <a:fillRect/>
          </a:stretch>
        </p:blipFill>
        <p:spPr>
          <a:xfrm>
            <a:off x="0" y="1173167"/>
            <a:ext cx="12192000" cy="5684833"/>
          </a:xfrm>
          <a:prstGeom prst="rect">
            <a:avLst/>
          </a:prstGeom>
        </p:spPr>
      </p:pic>
    </p:spTree>
    <p:extLst>
      <p:ext uri="{BB962C8B-B14F-4D97-AF65-F5344CB8AC3E}">
        <p14:creationId xmlns:p14="http://schemas.microsoft.com/office/powerpoint/2010/main" val="1267364676"/>
      </p:ext>
    </p:extLst>
  </p:cSld>
  <p:clrMapOvr>
    <a:masterClrMapping/>
  </p:clrMapOvr>
</p:sld>
</file>

<file path=ppt/theme/theme1.xml><?xml version="1.0" encoding="utf-8"?>
<a:theme xmlns:a="http://schemas.openxmlformats.org/drawingml/2006/main" name="Μητροπολιτικό">
  <a:themeElements>
    <a:clrScheme name="Μητροπολιτικό">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Μητροπολιτικό">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Μητροπολιτικό">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TM03457491[[fn=Μητροπολιτικό]]</Template>
  <TotalTime>1633</TotalTime>
  <Words>1705</Words>
  <Application>Microsoft Macintosh PowerPoint</Application>
  <PresentationFormat>Ευρεία οθόνη</PresentationFormat>
  <Paragraphs>183</Paragraphs>
  <Slides>16</Slides>
  <Notes>9</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16</vt:i4>
      </vt:variant>
    </vt:vector>
  </HeadingPairs>
  <TitlesOfParts>
    <vt:vector size="26" baseType="lpstr">
      <vt:lpstr>Arial</vt:lpstr>
      <vt:lpstr>Calibri</vt:lpstr>
      <vt:lpstr>Calibri Light</vt:lpstr>
      <vt:lpstr>Lato Black</vt:lpstr>
      <vt:lpstr>Lato Light</vt:lpstr>
      <vt:lpstr>Poppins</vt:lpstr>
      <vt:lpstr>Tahoma</vt:lpstr>
      <vt:lpstr>Times New Roman</vt:lpstr>
      <vt:lpstr>Wingdings</vt:lpstr>
      <vt:lpstr>Μητροπολιτικό</vt:lpstr>
      <vt:lpstr>Prediction, Monitoring and Personalized Recommendations for Prevention and Relief of Dementia and Frailty</vt:lpstr>
      <vt:lpstr>Παρουσίαση του PowerPoint</vt:lpstr>
      <vt:lpstr>EC Call and Topic</vt:lpstr>
      <vt:lpstr>Consortium</vt:lpstr>
      <vt:lpstr>Παρουσίαση του PowerPoint</vt:lpstr>
      <vt:lpstr>Παρουσίαση του PowerPoint</vt:lpstr>
      <vt:lpstr>Project Concept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Medical Partners</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Trusted AI for Transparent Public Governance fostering Democratic Values </dc:title>
  <dc:creator>GEORGIOS MANIAS</dc:creator>
  <cp:lastModifiedBy>Microsoft Office User</cp:lastModifiedBy>
  <cp:revision>590</cp:revision>
  <dcterms:created xsi:type="dcterms:W3CDTF">2022-12-21T09:50:15Z</dcterms:created>
  <dcterms:modified xsi:type="dcterms:W3CDTF">2024-01-17T08:34:47Z</dcterms:modified>
</cp:coreProperties>
</file>